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tags/tag4.xml" ContentType="application/vnd.openxmlformats-officedocument.presentationml.tags+xml"/>
  <Override PartName="/ppt/tags/tag5.xml" ContentType="application/vnd.openxmlformats-officedocument.presentationml.tags+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tags/tag6.xml" ContentType="application/vnd.openxmlformats-officedocument.presentationml.tags+xml"/>
  <Override PartName="/ppt/notesSlides/notesSlide9.xml" ContentType="application/vnd.openxmlformats-officedocument.presentationml.notesSlide+xml"/>
  <Override PartName="/ppt/charts/chart9.xml" ContentType="application/vnd.openxmlformats-officedocument.drawingml.chart+xml"/>
  <Override PartName="/ppt/tags/tag7.xml" ContentType="application/vnd.openxmlformats-officedocument.presentationml.tags+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1.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5.xml" ContentType="application/vnd.ms-office.chartstyle+xml"/>
  <Override PartName="/ppt/charts/colors5.xml" ContentType="application/vnd.ms-office.chartcolorstyle+xml"/>
  <Override PartName="/ppt/charts/chart14.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5.xml" ContentType="application/vnd.openxmlformats-officedocument.presentationml.notesSlide+xml"/>
  <Override PartName="/ppt/charts/chart15.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6.xml" ContentType="application/vnd.openxmlformats-officedocument.presentationml.notesSlide+xml"/>
  <Override PartName="/ppt/charts/chart16.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7.xml" ContentType="application/vnd.openxmlformats-officedocument.presentationml.notesSlide+xml"/>
  <Override PartName="/ppt/charts/chart17.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8.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0.xml" ContentType="application/vnd.openxmlformats-officedocument.presentationml.notesSlide+xml"/>
  <Override PartName="/ppt/charts/chart19.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1.xml" ContentType="application/vnd.openxmlformats-officedocument.presentationml.notesSlide+xml"/>
  <Override PartName="/ppt/charts/chart20.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2.xml" ContentType="application/vnd.openxmlformats-officedocument.presentationml.notesSlide+xml"/>
  <Override PartName="/ppt/charts/chart21.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3.xml" ContentType="application/vnd.openxmlformats-officedocument.presentationml.notesSlide+xml"/>
  <Override PartName="/ppt/charts/chart22.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4.xml" ContentType="application/vnd.openxmlformats-officedocument.presentationml.notesSlide+xml"/>
  <Override PartName="/ppt/charts/chart23.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5.xml" ContentType="application/vnd.openxmlformats-officedocument.presentationml.notesSlide+xml"/>
  <Override PartName="/ppt/charts/chart24.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25.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8.xml" ContentType="application/vnd.openxmlformats-officedocument.presentationml.notesSlide+xml"/>
  <Override PartName="/ppt/charts/chart26.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27.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31.xml" ContentType="application/vnd.openxmlformats-officedocument.presentationml.notesSlide+xml"/>
  <Override PartName="/ppt/charts/chart28.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302" r:id="rId2"/>
    <p:sldId id="257" r:id="rId3"/>
    <p:sldId id="258" r:id="rId4"/>
    <p:sldId id="259" r:id="rId5"/>
    <p:sldId id="260" r:id="rId6"/>
    <p:sldId id="261" r:id="rId7"/>
    <p:sldId id="262" r:id="rId8"/>
    <p:sldId id="263" r:id="rId9"/>
    <p:sldId id="265" r:id="rId10"/>
    <p:sldId id="264" r:id="rId11"/>
    <p:sldId id="289" r:id="rId12"/>
    <p:sldId id="267" r:id="rId13"/>
    <p:sldId id="295" r:id="rId14"/>
    <p:sldId id="269" r:id="rId15"/>
    <p:sldId id="270" r:id="rId16"/>
    <p:sldId id="296" r:id="rId17"/>
    <p:sldId id="297" r:id="rId18"/>
    <p:sldId id="298" r:id="rId19"/>
    <p:sldId id="274" r:id="rId20"/>
    <p:sldId id="276" r:id="rId21"/>
    <p:sldId id="275" r:id="rId22"/>
    <p:sldId id="277" r:id="rId23"/>
    <p:sldId id="278" r:id="rId24"/>
    <p:sldId id="299" r:id="rId25"/>
    <p:sldId id="280" r:id="rId26"/>
    <p:sldId id="281" r:id="rId27"/>
    <p:sldId id="282" r:id="rId28"/>
    <p:sldId id="300" r:id="rId29"/>
    <p:sldId id="284" r:id="rId30"/>
    <p:sldId id="301" r:id="rId31"/>
    <p:sldId id="290" r:id="rId32"/>
    <p:sldId id="293" r:id="rId33"/>
    <p:sldId id="286" r:id="rId34"/>
  </p:sldIdLst>
  <p:sldSz cx="9144000" cy="6858000" type="screen4x3"/>
  <p:notesSz cx="6858000" cy="91440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3912"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00AB8E"/>
    <a:srgbClr val="98A4AE"/>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82300-DCF1-4EAF-9B18-0CF8F97D82EE}" v="5" dt="2023-09-18T19:44:02.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034" autoAdjust="0"/>
    <p:restoredTop sz="86549" autoAdjust="0"/>
  </p:normalViewPr>
  <p:slideViewPr>
    <p:cSldViewPr snapToGrid="0">
      <p:cViewPr varScale="1">
        <p:scale>
          <a:sx n="95" d="100"/>
          <a:sy n="95" d="100"/>
        </p:scale>
        <p:origin x="499" y="53"/>
      </p:cViewPr>
      <p:guideLst>
        <p:guide orient="horz" pos="3912"/>
        <p:guide pos="2880"/>
      </p:guideLst>
    </p:cSldViewPr>
  </p:slideViewPr>
  <p:outlineViewPr>
    <p:cViewPr>
      <p:scale>
        <a:sx n="33" d="100"/>
        <a:sy n="33" d="100"/>
      </p:scale>
      <p:origin x="0" y="-462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277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3.xml"/><Relationship Id="rId1" Type="http://schemas.microsoft.com/office/2011/relationships/chartStyle" Target="style3.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4.xml"/><Relationship Id="rId1" Type="http://schemas.microsoft.com/office/2011/relationships/chartStyle" Target="style4.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5.xml"/><Relationship Id="rId1" Type="http://schemas.microsoft.com/office/2011/relationships/chartStyle" Target="style5.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6.xml"/><Relationship Id="rId1" Type="http://schemas.microsoft.com/office/2011/relationships/chartStyle" Target="style6.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7.xml"/><Relationship Id="rId1" Type="http://schemas.microsoft.com/office/2011/relationships/chartStyle" Target="style7.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8.xml"/><Relationship Id="rId1" Type="http://schemas.microsoft.com/office/2011/relationships/chartStyle" Target="style8.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9.xml"/><Relationship Id="rId1" Type="http://schemas.microsoft.com/office/2011/relationships/chartStyle" Target="style9.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0.xml"/><Relationship Id="rId1" Type="http://schemas.microsoft.com/office/2011/relationships/chartStyle" Target="style10.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2.xml"/><Relationship Id="rId1" Type="http://schemas.microsoft.com/office/2011/relationships/chartStyle" Target="style12.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3.xml"/><Relationship Id="rId1" Type="http://schemas.microsoft.com/office/2011/relationships/chartStyle" Target="style13.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4.xml"/><Relationship Id="rId1" Type="http://schemas.microsoft.com/office/2011/relationships/chartStyle" Target="style14.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15.xml"/><Relationship Id="rId1" Type="http://schemas.microsoft.com/office/2011/relationships/chartStyle" Target="style15.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16.xml"/><Relationship Id="rId1" Type="http://schemas.microsoft.com/office/2011/relationships/chartStyle" Target="style16.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17.xml"/><Relationship Id="rId1" Type="http://schemas.microsoft.com/office/2011/relationships/chartStyle" Target="style17.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18.xml"/><Relationship Id="rId1" Type="http://schemas.microsoft.com/office/2011/relationships/chartStyle" Target="style18.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19.xml"/><Relationship Id="rId1" Type="http://schemas.microsoft.com/office/2011/relationships/chartStyle" Target="style19.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tx2"/>
                </a:solidFill>
                <a:latin typeface="Franklin Gothic Medium" panose="020B0603020102020204" pitchFamily="34" charset="0"/>
                <a:ea typeface="+mn-ea"/>
                <a:cs typeface="+mn-cs"/>
              </a:defRPr>
            </a:pPr>
            <a:r>
              <a:rPr lang="en-US" sz="2000" b="1" i="0" dirty="0">
                <a:solidFill>
                  <a:schemeClr val="tx2"/>
                </a:solidFill>
                <a:latin typeface="+mj-lt"/>
              </a:rPr>
              <a:t>Role</a:t>
            </a:r>
          </a:p>
        </c:rich>
      </c:tx>
      <c:layout>
        <c:manualLayout>
          <c:xMode val="edge"/>
          <c:yMode val="edge"/>
          <c:x val="0.38862679725418858"/>
          <c:y val="8.4745762711864406E-3"/>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2"/>
              </a:solidFill>
              <a:latin typeface="Franklin Gothic Medium" panose="020B0603020102020204" pitchFamily="34" charset="0"/>
              <a:ea typeface="+mn-ea"/>
              <a:cs typeface="+mn-cs"/>
            </a:defRPr>
          </a:pPr>
          <a:endParaRPr lang="en-US"/>
        </a:p>
      </c:txPr>
    </c:title>
    <c:autoTitleDeleted val="0"/>
    <c:plotArea>
      <c:layout>
        <c:manualLayout>
          <c:layoutTarget val="inner"/>
          <c:xMode val="edge"/>
          <c:yMode val="edge"/>
          <c:x val="4.9883271170051098E-2"/>
          <c:y val="0.170820543618488"/>
          <c:w val="0.78738281387750098"/>
          <c:h val="0.48348490813648898"/>
        </c:manualLayout>
      </c:layout>
      <c:pieChart>
        <c:varyColors val="1"/>
        <c:ser>
          <c:idx val="0"/>
          <c:order val="0"/>
          <c:dPt>
            <c:idx val="0"/>
            <c:bubble3D val="0"/>
            <c:spPr>
              <a:solidFill>
                <a:schemeClr val="accent1"/>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1-DFAD-4BF9-9A08-71D99984FED6}"/>
              </c:ext>
            </c:extLst>
          </c:dPt>
          <c:dPt>
            <c:idx val="1"/>
            <c:bubble3D val="0"/>
            <c:spPr>
              <a:solidFill>
                <a:schemeClr val="accent2"/>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3-DFAD-4BF9-9A08-71D99984FED6}"/>
              </c:ext>
            </c:extLst>
          </c:dPt>
          <c:dPt>
            <c:idx val="2"/>
            <c:bubble3D val="0"/>
            <c:spPr>
              <a:solidFill>
                <a:schemeClr val="accent3"/>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5-DFAD-4BF9-9A08-71D99984FED6}"/>
              </c:ext>
            </c:extLst>
          </c:dPt>
          <c:dPt>
            <c:idx val="3"/>
            <c:bubble3D val="0"/>
            <c:spPr>
              <a:solidFill>
                <a:schemeClr val="accent4"/>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6-E2EA-B240-85F4-9CAD9F9D005E}"/>
              </c:ext>
            </c:extLst>
          </c:dPt>
          <c:dPt>
            <c:idx val="4"/>
            <c:bubble3D val="0"/>
            <c:spPr>
              <a:solidFill>
                <a:schemeClr val="accent5"/>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9-93B0-464F-8A7A-640B6097E1B3}"/>
              </c:ext>
            </c:extLst>
          </c:dPt>
          <c:dLbls>
            <c:dLbl>
              <c:idx val="0"/>
              <c:layout>
                <c:manualLayout>
                  <c:x val="7.5130480882608278E-2"/>
                  <c:y val="-1.985341874638552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FAD-4BF9-9A08-71D99984FED6}"/>
                </c:ext>
              </c:extLst>
            </c:dLbl>
            <c:dLbl>
              <c:idx val="2"/>
              <c:layout>
                <c:manualLayout>
                  <c:x val="0.14624827472738408"/>
                  <c:y val="-0.11514724854308465"/>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FAD-4BF9-9A08-71D99984FED6}"/>
                </c:ext>
              </c:extLst>
            </c:dLbl>
            <c:dLbl>
              <c:idx val="3"/>
              <c:layout>
                <c:manualLayout>
                  <c:x val="-9.7006594883138522E-2"/>
                  <c:y val="2.049401663775076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E2EA-B240-85F4-9CAD9F9D005E}"/>
                </c:ext>
              </c:extLst>
            </c:dLbl>
            <c:dLbl>
              <c:idx val="4"/>
              <c:layout>
                <c:manualLayout>
                  <c:x val="-3.0297958008464118E-2"/>
                  <c:y val="-1.824792028115129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3B0-464F-8A7A-640B6097E1B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Sheet1!$A$2:$A$6</c:f>
              <c:strCache>
                <c:ptCount val="5"/>
                <c:pt idx="0">
                  <c:v>Senior administrator</c:v>
                </c:pt>
                <c:pt idx="1">
                  <c:v>Mid-level administrator/manager</c:v>
                </c:pt>
                <c:pt idx="2">
                  <c:v>Staff</c:v>
                </c:pt>
                <c:pt idx="3">
                  <c:v>Graduate student employee</c:v>
                </c:pt>
                <c:pt idx="4">
                  <c:v>Other</c:v>
                </c:pt>
              </c:strCache>
            </c:strRef>
          </c:cat>
          <c:val>
            <c:numRef>
              <c:f>Sheet1!$B$2:$B$6</c:f>
              <c:numCache>
                <c:formatCode>0.00%</c:formatCode>
                <c:ptCount val="5"/>
                <c:pt idx="0">
                  <c:v>2.9000000000000001E-2</c:v>
                </c:pt>
                <c:pt idx="1">
                  <c:v>0.5</c:v>
                </c:pt>
                <c:pt idx="2">
                  <c:v>0.443</c:v>
                </c:pt>
                <c:pt idx="3">
                  <c:v>0</c:v>
                </c:pt>
                <c:pt idx="4">
                  <c:v>2.9000000000000001E-2</c:v>
                </c:pt>
              </c:numCache>
            </c:numRef>
          </c:val>
          <c:extLst>
            <c:ext xmlns:c16="http://schemas.microsoft.com/office/drawing/2014/chart" uri="{C3380CC4-5D6E-409C-BE32-E72D297353CC}">
              <c16:uniqueId val="{00000004-DFAD-4BF9-9A08-71D99984FED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8538431304443207E-2"/>
          <c:y val="0.71377174251523645"/>
          <c:w val="0.78321064093306403"/>
          <c:h val="0.26927910494239066"/>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legend>
    <c:plotVisOnly val="1"/>
    <c:dispBlanksAs val="zero"/>
    <c:showDLblsOverMax val="0"/>
  </c:chart>
  <c:spPr>
    <a:noFill/>
    <a:ln w="9525" cap="flat" cmpd="sng" algn="ctr">
      <a:noFill/>
      <a:prstDash val="solid"/>
    </a:ln>
    <a:effectLst/>
  </c:spPr>
  <c:txPr>
    <a:bodyPr/>
    <a:lstStyle/>
    <a:p>
      <a:pPr>
        <a:defRPr sz="1800">
          <a:solidFill>
            <a:schemeClr val="bg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1F2A44"/>
                </a:solidFill>
                <a:latin typeface="Franklin Gothic Medium" panose="020B0603020102020204" pitchFamily="34" charset="0"/>
                <a:ea typeface="Garamond"/>
                <a:cs typeface="Garamond"/>
              </a:defRPr>
            </a:pPr>
            <a:r>
              <a:rPr lang="en-US" sz="2000" b="1" i="0" baseline="0" dirty="0">
                <a:effectLst/>
                <a:latin typeface="+mn-lt"/>
              </a:rPr>
              <a:t>Sexual Orientation</a:t>
            </a:r>
            <a:endParaRPr lang="en-US" sz="2000" b="1" dirty="0">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1F2A44"/>
                </a:solidFill>
                <a:latin typeface="Franklin Gothic Medium" panose="020B0603020102020204" pitchFamily="34" charset="0"/>
                <a:ea typeface="Garamond"/>
                <a:cs typeface="Garamond"/>
              </a:defRPr>
            </a:pPr>
            <a:r>
              <a:rPr lang="en-US" sz="2000" dirty="0">
                <a:latin typeface="+mn-lt"/>
              </a:rPr>
              <a:t> </a:t>
            </a:r>
          </a:p>
        </c:rich>
      </c:tx>
      <c:overlay val="1"/>
    </c:title>
    <c:autoTitleDeleted val="0"/>
    <c:plotArea>
      <c:layout>
        <c:manualLayout>
          <c:layoutTarget val="inner"/>
          <c:xMode val="edge"/>
          <c:yMode val="edge"/>
          <c:x val="0.10668234501660701"/>
          <c:y val="8.7462626954239397E-2"/>
          <c:w val="0.85519487608296796"/>
          <c:h val="0.57803415877363196"/>
        </c:manualLayout>
      </c:layout>
      <c:barChart>
        <c:barDir val="col"/>
        <c:grouping val="clustered"/>
        <c:varyColors val="0"/>
        <c:ser>
          <c:idx val="0"/>
          <c:order val="0"/>
          <c:tx>
            <c:strRef>
              <c:f>Sheet1!$B$1</c:f>
              <c:strCache>
                <c:ptCount val="1"/>
                <c:pt idx="0">
                  <c:v>Your Institution</c:v>
                </c:pt>
              </c:strCache>
            </c:strRef>
          </c:tx>
          <c:spPr>
            <a:solidFill>
              <a:srgbClr val="1F2A44"/>
            </a:solidFill>
            <a:ln w="3175">
              <a:solidFill>
                <a:schemeClr val="tx2"/>
              </a:solidFill>
            </a:ln>
          </c:spPr>
          <c:invertIfNegative val="0"/>
          <c:dLbls>
            <c:dLbl>
              <c:idx val="0"/>
              <c:layout>
                <c:manualLayout>
                  <c:x val="-1.4570089991529978E-3"/>
                  <c:y val="-2.0958049600118462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736-164B-9A32-D8C44C5C07D5}"/>
                </c:ext>
              </c:extLst>
            </c:dLbl>
            <c:numFmt formatCode="0.0%" sourceLinked="0"/>
            <c:spPr>
              <a:noFill/>
              <a:ln w="21370">
                <a:noFill/>
              </a:ln>
            </c:spPr>
            <c:txPr>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Heterosexual/Straight</c:v>
                </c:pt>
                <c:pt idx="1">
                  <c:v>Asexual</c:v>
                </c:pt>
                <c:pt idx="2">
                  <c:v>Bisexual</c:v>
                </c:pt>
                <c:pt idx="3">
                  <c:v>Gay</c:v>
                </c:pt>
                <c:pt idx="4">
                  <c:v>Lesbian</c:v>
                </c:pt>
                <c:pt idx="5">
                  <c:v>Pansexual</c:v>
                </c:pt>
                <c:pt idx="6">
                  <c:v>Queer</c:v>
                </c:pt>
                <c:pt idx="7">
                  <c:v>Not listed above</c:v>
                </c:pt>
              </c:strCache>
            </c:strRef>
          </c:cat>
          <c:val>
            <c:numRef>
              <c:f>Sheet1!$B$2:$B$9</c:f>
              <c:numCache>
                <c:formatCode>0.00%</c:formatCode>
                <c:ptCount val="8"/>
                <c:pt idx="0">
                  <c:v>0.92400000000000004</c:v>
                </c:pt>
                <c:pt idx="1">
                  <c:v>0</c:v>
                </c:pt>
                <c:pt idx="2">
                  <c:v>0.03</c:v>
                </c:pt>
                <c:pt idx="3">
                  <c:v>0.03</c:v>
                </c:pt>
                <c:pt idx="4">
                  <c:v>0</c:v>
                </c:pt>
                <c:pt idx="5">
                  <c:v>1.4999999999999999E-2</c:v>
                </c:pt>
                <c:pt idx="6">
                  <c:v>0</c:v>
                </c:pt>
                <c:pt idx="7">
                  <c:v>0</c:v>
                </c:pt>
              </c:numCache>
            </c:numRef>
          </c:val>
          <c:extLst>
            <c:ext xmlns:c16="http://schemas.microsoft.com/office/drawing/2014/chart" uri="{C3380CC4-5D6E-409C-BE32-E72D297353CC}">
              <c16:uniqueId val="{00000000-A2BF-4AB3-8D00-4DD135AE00A6}"/>
            </c:ext>
          </c:extLst>
        </c:ser>
        <c:ser>
          <c:idx val="1"/>
          <c:order val="1"/>
          <c:tx>
            <c:strRef>
              <c:f>Sheet1!$C$1</c:f>
              <c:strCache>
                <c:ptCount val="1"/>
                <c:pt idx="0">
                  <c:v>Comparison Group 
</c:v>
                </c:pt>
              </c:strCache>
            </c:strRef>
          </c:tx>
          <c:spPr>
            <a:solidFill>
              <a:srgbClr val="00AB8E"/>
            </a:solidFill>
          </c:spPr>
          <c:invertIfNegative val="0"/>
          <c:dLbls>
            <c:dLbl>
              <c:idx val="0"/>
              <c:layout>
                <c:manualLayout>
                  <c:x val="7.285044995764922E-3"/>
                  <c:y val="-1.047902480005923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736-164B-9A32-D8C44C5C07D5}"/>
                </c:ext>
              </c:extLst>
            </c:dLbl>
            <c:dLbl>
              <c:idx val="4"/>
              <c:layout>
                <c:manualLayout>
                  <c:x val="2.1780563660566466E-3"/>
                  <c:y val="3.626849633003359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270-4604-A528-BD3A62CE674B}"/>
                </c:ext>
              </c:extLst>
            </c:dLbl>
            <c:dLbl>
              <c:idx val="5"/>
              <c:layout>
                <c:manualLayout>
                  <c:x val="1.0324483775811209E-2"/>
                  <c:y val="-2.34741784037558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904-4EE5-8CD9-36BA58CA51C4}"/>
                </c:ext>
              </c:extLst>
            </c:dLbl>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Heterosexual/Straight</c:v>
                </c:pt>
                <c:pt idx="1">
                  <c:v>Asexual</c:v>
                </c:pt>
                <c:pt idx="2">
                  <c:v>Bisexual</c:v>
                </c:pt>
                <c:pt idx="3">
                  <c:v>Gay</c:v>
                </c:pt>
                <c:pt idx="4">
                  <c:v>Lesbian</c:v>
                </c:pt>
                <c:pt idx="5">
                  <c:v>Pansexual</c:v>
                </c:pt>
                <c:pt idx="6">
                  <c:v>Queer</c:v>
                </c:pt>
                <c:pt idx="7">
                  <c:v>Not listed above</c:v>
                </c:pt>
              </c:strCache>
            </c:strRef>
          </c:cat>
          <c:val>
            <c:numRef>
              <c:f>Sheet1!$C$2:$C$9</c:f>
              <c:numCache>
                <c:formatCode>0.00%</c:formatCode>
                <c:ptCount val="8"/>
                <c:pt idx="0">
                  <c:v>0.92900000000000005</c:v>
                </c:pt>
                <c:pt idx="1">
                  <c:v>4.0000000000000001E-3</c:v>
                </c:pt>
                <c:pt idx="2">
                  <c:v>2.1999999999999999E-2</c:v>
                </c:pt>
                <c:pt idx="3">
                  <c:v>1.9E-2</c:v>
                </c:pt>
                <c:pt idx="4">
                  <c:v>5.0000000000000001E-3</c:v>
                </c:pt>
                <c:pt idx="5">
                  <c:v>3.0000000000000001E-3</c:v>
                </c:pt>
                <c:pt idx="6">
                  <c:v>1.2E-2</c:v>
                </c:pt>
                <c:pt idx="7">
                  <c:v>5.0000000000000001E-3</c:v>
                </c:pt>
              </c:numCache>
            </c:numRef>
          </c:val>
          <c:extLst>
            <c:ext xmlns:c16="http://schemas.microsoft.com/office/drawing/2014/chart" uri="{C3380CC4-5D6E-409C-BE32-E72D297353CC}">
              <c16:uniqueId val="{00000001-5270-4604-A528-BD3A62CE674B}"/>
            </c:ext>
          </c:extLst>
        </c:ser>
        <c:dLbls>
          <c:showLegendKey val="0"/>
          <c:showVal val="1"/>
          <c:showCatName val="0"/>
          <c:showSerName val="0"/>
          <c:showPercent val="0"/>
          <c:showBubbleSize val="0"/>
        </c:dLbls>
        <c:gapWidth val="50"/>
        <c:axId val="110281728"/>
        <c:axId val="109861056"/>
      </c:barChart>
      <c:catAx>
        <c:axId val="110281728"/>
        <c:scaling>
          <c:orientation val="minMax"/>
        </c:scaling>
        <c:delete val="0"/>
        <c:axPos val="b"/>
        <c:numFmt formatCode="General" sourceLinked="1"/>
        <c:majorTickMark val="out"/>
        <c:minorTickMark val="none"/>
        <c:tickLblPos val="nextTo"/>
        <c:txPr>
          <a:bodyPr rot="1620000" vert="horz"/>
          <a:lstStyle/>
          <a:p>
            <a:pPr>
              <a:defRPr sz="1100"/>
            </a:pPr>
            <a:endParaRPr lang="en-US"/>
          </a:p>
        </c:txPr>
        <c:crossAx val="109861056"/>
        <c:crosses val="autoZero"/>
        <c:auto val="1"/>
        <c:lblAlgn val="ctr"/>
        <c:lblOffset val="100"/>
        <c:tickLblSkip val="1"/>
        <c:tickMarkSkip val="1"/>
        <c:noMultiLvlLbl val="0"/>
      </c:catAx>
      <c:valAx>
        <c:axId val="10986105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10281728"/>
        <c:crosses val="autoZero"/>
        <c:crossBetween val="between"/>
        <c:majorUnit val="0.1"/>
        <c:minorUnit val="0.04"/>
      </c:valAx>
      <c:spPr>
        <a:noFill/>
        <a:ln w="25403">
          <a:noFill/>
        </a:ln>
      </c:spPr>
    </c:plotArea>
    <c:legend>
      <c:legendPos val="b"/>
      <c:layout>
        <c:manualLayout>
          <c:xMode val="edge"/>
          <c:yMode val="edge"/>
          <c:x val="0.231304206443221"/>
          <c:y val="0.94605837122472303"/>
          <c:w val="0.48339070448052401"/>
          <c:h val="5.3941628775276328E-2"/>
        </c:manualLayout>
      </c:layout>
      <c:overlay val="0"/>
      <c:txPr>
        <a:bodyPr/>
        <a:lstStyle/>
        <a:p>
          <a:pPr>
            <a:defRPr sz="1400"/>
          </a:pPr>
          <a:endParaRPr lang="en-US"/>
        </a:p>
      </c:txPr>
    </c:legend>
    <c:plotVisOnly val="1"/>
    <c:dispBlanksAs val="gap"/>
    <c:showDLblsOverMax val="0"/>
  </c:chart>
  <c:spPr>
    <a:noFill/>
    <a:ln>
      <a:noFill/>
    </a:ln>
  </c:spPr>
  <c:txPr>
    <a:bodyPr/>
    <a:lstStyle/>
    <a:p>
      <a:pPr>
        <a:defRPr sz="18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Autonomy and independence</c:v>
                </c:pt>
                <c:pt idx="1">
                  <c:v>Competence of coworkers</c:v>
                </c:pt>
                <c:pt idx="2">
                  <c:v>Professional relationships with coworkers</c:v>
                </c:pt>
                <c:pt idx="3">
                  <c:v>Relationship with my supervisor</c:v>
                </c:pt>
                <c:pt idx="4">
                  <c:v>Ongoing professional development</c:v>
                </c:pt>
                <c:pt idx="5">
                  <c:v>Overall job satisfaction</c:v>
                </c:pt>
              </c:strCache>
            </c:strRef>
          </c:cat>
          <c:val>
            <c:numRef>
              <c:f>Sheet1!$B$2:$B$7</c:f>
              <c:numCache>
                <c:formatCode>0.0%</c:formatCode>
                <c:ptCount val="6"/>
                <c:pt idx="0">
                  <c:v>0.89700000000000002</c:v>
                </c:pt>
                <c:pt idx="1">
                  <c:v>0.72099999999999997</c:v>
                </c:pt>
                <c:pt idx="2">
                  <c:v>0.754</c:v>
                </c:pt>
                <c:pt idx="3">
                  <c:v>0.81200000000000006</c:v>
                </c:pt>
                <c:pt idx="4">
                  <c:v>0.42599999999999999</c:v>
                </c:pt>
                <c:pt idx="5">
                  <c:v>0.63800000000000001</c:v>
                </c:pt>
              </c:numCache>
            </c:numRef>
          </c:val>
          <c:extLst>
            <c:ext xmlns:c16="http://schemas.microsoft.com/office/drawing/2014/chart" uri="{C3380CC4-5D6E-409C-BE32-E72D297353CC}">
              <c16:uniqueId val="{00000000-9E29-44EE-8652-59409039178F}"/>
            </c:ext>
          </c:extLst>
        </c:ser>
        <c:ser>
          <c:idx val="1"/>
          <c:order val="1"/>
          <c:tx>
            <c:strRef>
              <c:f>Sheet1!$C$1</c:f>
              <c:strCache>
                <c:ptCount val="1"/>
                <c:pt idx="0">
                  <c:v>Comparison Group</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Autonomy and independence</c:v>
                </c:pt>
                <c:pt idx="1">
                  <c:v>Competence of coworkers</c:v>
                </c:pt>
                <c:pt idx="2">
                  <c:v>Professional relationships with coworkers</c:v>
                </c:pt>
                <c:pt idx="3">
                  <c:v>Relationship with my supervisor</c:v>
                </c:pt>
                <c:pt idx="4">
                  <c:v>Ongoing professional development</c:v>
                </c:pt>
                <c:pt idx="5">
                  <c:v>Overall job satisfaction</c:v>
                </c:pt>
              </c:strCache>
            </c:strRef>
          </c:cat>
          <c:val>
            <c:numRef>
              <c:f>Sheet1!$C$2:$C$7</c:f>
              <c:numCache>
                <c:formatCode>0.0%</c:formatCode>
                <c:ptCount val="6"/>
                <c:pt idx="0">
                  <c:v>0.88400000000000001</c:v>
                </c:pt>
                <c:pt idx="1">
                  <c:v>0.73899999999999999</c:v>
                </c:pt>
                <c:pt idx="2">
                  <c:v>0.83699999999999997</c:v>
                </c:pt>
                <c:pt idx="3">
                  <c:v>0.81200000000000006</c:v>
                </c:pt>
                <c:pt idx="4">
                  <c:v>0.50600000000000001</c:v>
                </c:pt>
                <c:pt idx="5">
                  <c:v>0.70799999999999996</c:v>
                </c:pt>
              </c:numCache>
            </c:numRef>
          </c:val>
          <c:extLst>
            <c:ext xmlns:c16="http://schemas.microsoft.com/office/drawing/2014/chart" uri="{C3380CC4-5D6E-409C-BE32-E72D297353CC}">
              <c16:uniqueId val="{00000001-9E29-44EE-8652-59409039178F}"/>
            </c:ext>
          </c:extLst>
        </c:ser>
        <c:dLbls>
          <c:dLblPos val="ctr"/>
          <c:showLegendKey val="0"/>
          <c:showVal val="1"/>
          <c:showCatName val="0"/>
          <c:showSerName val="0"/>
          <c:showPercent val="0"/>
          <c:showBubbleSize val="0"/>
        </c:dLbls>
        <c:gapWidth val="75"/>
        <c:axId val="110026752"/>
        <c:axId val="75991296"/>
      </c:barChart>
      <c:catAx>
        <c:axId val="110026752"/>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75991296"/>
        <c:crosses val="autoZero"/>
        <c:auto val="1"/>
        <c:lblAlgn val="ctr"/>
        <c:lblOffset val="100"/>
        <c:noMultiLvlLbl val="0"/>
      </c:catAx>
      <c:valAx>
        <c:axId val="75991296"/>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110026752"/>
        <c:crosses val="autoZero"/>
        <c:crossBetween val="between"/>
      </c:valAx>
      <c:spPr>
        <a:noFill/>
        <a:ln>
          <a:noFill/>
        </a:ln>
        <a:effectLst/>
      </c:spPr>
    </c:plotArea>
    <c:legend>
      <c:legendPos val="b"/>
      <c:layout>
        <c:manualLayout>
          <c:xMode val="edge"/>
          <c:yMode val="edge"/>
          <c:x val="0.27994847866238942"/>
          <c:y val="0.94287693205016043"/>
          <c:w val="0.44010304267522116"/>
          <c:h val="5.712306794983960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2"/>
                </a:solidFill>
                <a:latin typeface="+mn-lt"/>
                <a:ea typeface="+mn-ea"/>
                <a:cs typeface="+mn-cs"/>
              </a:defRPr>
            </a:pPr>
            <a:r>
              <a:rPr lang="en-US" sz="1800" b="1" i="0" u="none" strike="noStrike" baseline="0" dirty="0">
                <a:effectLst/>
              </a:rPr>
              <a:t>Rate the likelihood with which you would do each of the following:</a:t>
            </a:r>
            <a:endParaRPr lang="en-US" sz="1800"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Recommend that a friend apply for a job: In your current department</c:v>
                </c:pt>
                <c:pt idx="1">
                  <c:v>Recommend that a friend apply for a job: At this institution</c:v>
                </c:pt>
                <c:pt idx="2">
                  <c:v>Apply or reapply for a position on campus</c:v>
                </c:pt>
              </c:strCache>
            </c:strRef>
          </c:cat>
          <c:val>
            <c:numRef>
              <c:f>Sheet1!$B$2:$B$4</c:f>
              <c:numCache>
                <c:formatCode>0.0%</c:formatCode>
                <c:ptCount val="3"/>
                <c:pt idx="0">
                  <c:v>0.70599999999999996</c:v>
                </c:pt>
                <c:pt idx="1">
                  <c:v>0.79700000000000004</c:v>
                </c:pt>
                <c:pt idx="2">
                  <c:v>0.72299999999999998</c:v>
                </c:pt>
              </c:numCache>
            </c:numRef>
          </c:val>
          <c:extLst>
            <c:ext xmlns:c16="http://schemas.microsoft.com/office/drawing/2014/chart" uri="{C3380CC4-5D6E-409C-BE32-E72D297353CC}">
              <c16:uniqueId val="{00000000-FF78-431E-A7F3-E83F3ECD6D2A}"/>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Recommend that a friend apply for a job: In your current department</c:v>
                </c:pt>
                <c:pt idx="1">
                  <c:v>Recommend that a friend apply for a job: At this institution</c:v>
                </c:pt>
                <c:pt idx="2">
                  <c:v>Apply or reapply for a position on campus</c:v>
                </c:pt>
              </c:strCache>
            </c:strRef>
          </c:cat>
          <c:val>
            <c:numRef>
              <c:f>Sheet1!$C$2:$C$4</c:f>
              <c:numCache>
                <c:formatCode>0.0%</c:formatCode>
                <c:ptCount val="3"/>
                <c:pt idx="0">
                  <c:v>0.72199999999999998</c:v>
                </c:pt>
                <c:pt idx="1">
                  <c:v>0.77500000000000002</c:v>
                </c:pt>
                <c:pt idx="2">
                  <c:v>0.72</c:v>
                </c:pt>
              </c:numCache>
            </c:numRef>
          </c:val>
          <c:extLst>
            <c:ext xmlns:c16="http://schemas.microsoft.com/office/drawing/2014/chart" uri="{C3380CC4-5D6E-409C-BE32-E72D297353CC}">
              <c16:uniqueId val="{00000001-FF78-431E-A7F3-E83F3ECD6D2A}"/>
            </c:ext>
          </c:extLst>
        </c:ser>
        <c:dLbls>
          <c:dLblPos val="ctr"/>
          <c:showLegendKey val="0"/>
          <c:showVal val="1"/>
          <c:showCatName val="0"/>
          <c:showSerName val="0"/>
          <c:showPercent val="0"/>
          <c:showBubbleSize val="0"/>
        </c:dLbls>
        <c:gapWidth val="100"/>
        <c:axId val="110028288"/>
        <c:axId val="75995328"/>
      </c:barChart>
      <c:catAx>
        <c:axId val="110028288"/>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75995328"/>
        <c:crosses val="autoZero"/>
        <c:auto val="1"/>
        <c:lblAlgn val="ctr"/>
        <c:lblOffset val="100"/>
        <c:noMultiLvlLbl val="0"/>
      </c:catAx>
      <c:valAx>
        <c:axId val="75995328"/>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10028288"/>
        <c:crosses val="autoZero"/>
        <c:crossBetween val="between"/>
      </c:valAx>
      <c:spPr>
        <a:noFill/>
        <a:ln>
          <a:noFill/>
        </a:ln>
        <a:effectLst/>
      </c:spPr>
    </c:plotArea>
    <c:legend>
      <c:legendPos val="b"/>
      <c:layout>
        <c:manualLayout>
          <c:xMode val="edge"/>
          <c:yMode val="edge"/>
          <c:x val="0.26698551569942647"/>
          <c:y val="0.92345148644843722"/>
          <c:w val="0.46602896860114706"/>
          <c:h val="7.654845691612476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624781277340298E-2"/>
          <c:y val="3.25903324584427E-2"/>
          <c:w val="0.875912255759697"/>
          <c:h val="0.73379265091863499"/>
        </c:manualLayout>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Departmental support for work-life balance</c:v>
                </c:pt>
                <c:pt idx="1">
                  <c:v>Flexibility in relation to family matters or emergencies</c:v>
                </c:pt>
                <c:pt idx="2">
                  <c:v>Institutional support for work-life balance</c:v>
                </c:pt>
              </c:strCache>
            </c:strRef>
          </c:cat>
          <c:val>
            <c:numRef>
              <c:f>Sheet1!$B$2:$B$4</c:f>
              <c:numCache>
                <c:formatCode>0.0%</c:formatCode>
                <c:ptCount val="3"/>
                <c:pt idx="0">
                  <c:v>0.71</c:v>
                </c:pt>
                <c:pt idx="1">
                  <c:v>0.92800000000000005</c:v>
                </c:pt>
                <c:pt idx="2">
                  <c:v>0.60899999999999999</c:v>
                </c:pt>
              </c:numCache>
            </c:numRef>
          </c:val>
          <c:extLst>
            <c:ext xmlns:c16="http://schemas.microsoft.com/office/drawing/2014/chart" uri="{C3380CC4-5D6E-409C-BE32-E72D297353CC}">
              <c16:uniqueId val="{00000000-CE1E-4DE3-B981-3D62335A4642}"/>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Departmental support for work-life balance</c:v>
                </c:pt>
                <c:pt idx="1">
                  <c:v>Flexibility in relation to family matters or emergencies</c:v>
                </c:pt>
                <c:pt idx="2">
                  <c:v>Institutional support for work-life balance</c:v>
                </c:pt>
              </c:strCache>
            </c:strRef>
          </c:cat>
          <c:val>
            <c:numRef>
              <c:f>Sheet1!$C$2:$C$4</c:f>
              <c:numCache>
                <c:formatCode>0.0%</c:formatCode>
                <c:ptCount val="3"/>
                <c:pt idx="0">
                  <c:v>0.71499999999999997</c:v>
                </c:pt>
                <c:pt idx="1">
                  <c:v>0.89900000000000002</c:v>
                </c:pt>
                <c:pt idx="2">
                  <c:v>0.61299999999999999</c:v>
                </c:pt>
              </c:numCache>
            </c:numRef>
          </c:val>
          <c:extLst>
            <c:ext xmlns:c16="http://schemas.microsoft.com/office/drawing/2014/chart" uri="{C3380CC4-5D6E-409C-BE32-E72D297353CC}">
              <c16:uniqueId val="{00000001-CE1E-4DE3-B981-3D62335A4642}"/>
            </c:ext>
          </c:extLst>
        </c:ser>
        <c:dLbls>
          <c:dLblPos val="ctr"/>
          <c:showLegendKey val="0"/>
          <c:showVal val="1"/>
          <c:showCatName val="0"/>
          <c:showSerName val="0"/>
          <c:showPercent val="0"/>
          <c:showBubbleSize val="0"/>
        </c:dLbls>
        <c:gapWidth val="100"/>
        <c:axId val="110029824"/>
        <c:axId val="110414080"/>
      </c:barChart>
      <c:catAx>
        <c:axId val="110029824"/>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10414080"/>
        <c:crosses val="autoZero"/>
        <c:auto val="1"/>
        <c:lblAlgn val="ctr"/>
        <c:lblOffset val="100"/>
        <c:noMultiLvlLbl val="0"/>
      </c:catAx>
      <c:valAx>
        <c:axId val="110414080"/>
        <c:scaling>
          <c:orientation val="minMax"/>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10029824"/>
        <c:crosses val="autoZero"/>
        <c:crossBetween val="between"/>
      </c:valAx>
      <c:spPr>
        <a:noFill/>
        <a:ln>
          <a:noFill/>
        </a:ln>
        <a:effectLst/>
      </c:spPr>
    </c:plotArea>
    <c:legend>
      <c:legendPos val="b"/>
      <c:layout>
        <c:manualLayout>
          <c:xMode val="edge"/>
          <c:yMode val="edge"/>
          <c:x val="0.21134095217264509"/>
          <c:y val="0.94886160063325398"/>
          <c:w val="0.57268828375619718"/>
          <c:h val="5.1138399366745822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20073664490802"/>
          <c:y val="0.14896114767635049"/>
          <c:w val="0.77591744213791503"/>
          <c:h val="0.61712598425196796"/>
        </c:manualLayout>
      </c:layout>
      <c:barChart>
        <c:barDir val="col"/>
        <c:grouping val="clustered"/>
        <c:varyColors val="0"/>
        <c:ser>
          <c:idx val="0"/>
          <c:order val="0"/>
          <c:tx>
            <c:strRef>
              <c:f>Sheet1!$B$1</c:f>
              <c:strCache>
                <c:ptCount val="1"/>
                <c:pt idx="0">
                  <c:v>Your Institution</c:v>
                </c:pt>
              </c:strCache>
            </c:strRef>
          </c:tx>
          <c:spPr>
            <a:solidFill>
              <a:schemeClr val="tx2"/>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achieve a healthy balance between my personal life &amp; my professional life</c:v>
                </c:pt>
              </c:strCache>
            </c:strRef>
          </c:cat>
          <c:val>
            <c:numRef>
              <c:f>Sheet1!$B$2</c:f>
              <c:numCache>
                <c:formatCode>0.0%</c:formatCode>
                <c:ptCount val="1"/>
                <c:pt idx="0">
                  <c:v>0.72499999999999998</c:v>
                </c:pt>
              </c:numCache>
            </c:numRef>
          </c:val>
          <c:extLst>
            <c:ext xmlns:c16="http://schemas.microsoft.com/office/drawing/2014/chart" uri="{C3380CC4-5D6E-409C-BE32-E72D297353CC}">
              <c16:uniqueId val="{00000000-FCAF-46F5-915B-F704F10E9266}"/>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achieve a healthy balance between my personal life &amp; my professional life</c:v>
                </c:pt>
              </c:strCache>
            </c:strRef>
          </c:cat>
          <c:val>
            <c:numRef>
              <c:f>Sheet1!$C$2</c:f>
              <c:numCache>
                <c:formatCode>0.0%</c:formatCode>
                <c:ptCount val="1"/>
                <c:pt idx="0">
                  <c:v>0.67300000000000004</c:v>
                </c:pt>
              </c:numCache>
            </c:numRef>
          </c:val>
          <c:extLst>
            <c:ext xmlns:c16="http://schemas.microsoft.com/office/drawing/2014/chart" uri="{C3380CC4-5D6E-409C-BE32-E72D297353CC}">
              <c16:uniqueId val="{00000001-FCAF-46F5-915B-F704F10E9266}"/>
            </c:ext>
          </c:extLst>
        </c:ser>
        <c:dLbls>
          <c:dLblPos val="ctr"/>
          <c:showLegendKey val="0"/>
          <c:showVal val="1"/>
          <c:showCatName val="0"/>
          <c:showSerName val="0"/>
          <c:showPercent val="0"/>
          <c:showBubbleSize val="0"/>
        </c:dLbls>
        <c:gapWidth val="100"/>
        <c:axId val="112887808"/>
        <c:axId val="110416384"/>
      </c:barChart>
      <c:catAx>
        <c:axId val="112887808"/>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10416384"/>
        <c:crosses val="autoZero"/>
        <c:auto val="1"/>
        <c:lblAlgn val="ctr"/>
        <c:lblOffset val="100"/>
        <c:noMultiLvlLbl val="0"/>
      </c:catAx>
      <c:valAx>
        <c:axId val="110416384"/>
        <c:scaling>
          <c:orientation val="minMax"/>
          <c:max val="1"/>
          <c:min val="0"/>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12887808"/>
        <c:crosses val="autoZero"/>
        <c:crossBetween val="between"/>
      </c:valAx>
      <c:spPr>
        <a:noFill/>
        <a:ln>
          <a:noFill/>
        </a:ln>
        <a:effectLst/>
      </c:spPr>
    </c:plotArea>
    <c:legend>
      <c:legendPos val="b"/>
      <c:layout>
        <c:manualLayout>
          <c:xMode val="edge"/>
          <c:yMode val="edge"/>
          <c:x val="1.8439716826931279E-2"/>
          <c:y val="0.92038533002321832"/>
          <c:w val="0.96019446432832301"/>
          <c:h val="4.0747440100493547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Relative equity of salary &amp; job benefits</c:v>
                </c:pt>
                <c:pt idx="1">
                  <c:v>Cost of health benefits</c:v>
                </c:pt>
                <c:pt idx="2">
                  <c:v>Retirement benefits</c:v>
                </c:pt>
                <c:pt idx="3">
                  <c:v>Salary</c:v>
                </c:pt>
                <c:pt idx="4">
                  <c:v>Amount of paid time off: 
Vacation time</c:v>
                </c:pt>
                <c:pt idx="5">
                  <c:v>Amount of paid time off: 
Sick leave</c:v>
                </c:pt>
              </c:strCache>
            </c:strRef>
          </c:cat>
          <c:val>
            <c:numRef>
              <c:f>Sheet1!$B$2:$B$7</c:f>
              <c:numCache>
                <c:formatCode>0.0%</c:formatCode>
                <c:ptCount val="6"/>
                <c:pt idx="0">
                  <c:v>0.26500000000000001</c:v>
                </c:pt>
                <c:pt idx="1">
                  <c:v>0.33300000000000002</c:v>
                </c:pt>
                <c:pt idx="2">
                  <c:v>0.65200000000000002</c:v>
                </c:pt>
                <c:pt idx="3">
                  <c:v>0.188</c:v>
                </c:pt>
                <c:pt idx="4">
                  <c:v>0.81499999999999995</c:v>
                </c:pt>
                <c:pt idx="5">
                  <c:v>0.84599999999999997</c:v>
                </c:pt>
              </c:numCache>
            </c:numRef>
          </c:val>
          <c:extLst>
            <c:ext xmlns:c16="http://schemas.microsoft.com/office/drawing/2014/chart" uri="{C3380CC4-5D6E-409C-BE32-E72D297353CC}">
              <c16:uniqueId val="{00000000-F9B7-4406-94E5-4ABFE41D6E1D}"/>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Relative equity of salary &amp; job benefits</c:v>
                </c:pt>
                <c:pt idx="1">
                  <c:v>Cost of health benefits</c:v>
                </c:pt>
                <c:pt idx="2">
                  <c:v>Retirement benefits</c:v>
                </c:pt>
                <c:pt idx="3">
                  <c:v>Salary</c:v>
                </c:pt>
                <c:pt idx="4">
                  <c:v>Amount of paid time off: 
Vacation time</c:v>
                </c:pt>
                <c:pt idx="5">
                  <c:v>Amount of paid time off: 
Sick leave</c:v>
                </c:pt>
              </c:strCache>
            </c:strRef>
          </c:cat>
          <c:val>
            <c:numRef>
              <c:f>Sheet1!$C$2:$C$7</c:f>
              <c:numCache>
                <c:formatCode>0.0%</c:formatCode>
                <c:ptCount val="6"/>
                <c:pt idx="0">
                  <c:v>0.35099999999999998</c:v>
                </c:pt>
                <c:pt idx="1">
                  <c:v>0.38</c:v>
                </c:pt>
                <c:pt idx="2">
                  <c:v>0.47399999999999998</c:v>
                </c:pt>
                <c:pt idx="3">
                  <c:v>0.20399999999999999</c:v>
                </c:pt>
                <c:pt idx="4">
                  <c:v>0.65900000000000003</c:v>
                </c:pt>
                <c:pt idx="5">
                  <c:v>0.67</c:v>
                </c:pt>
              </c:numCache>
            </c:numRef>
          </c:val>
          <c:extLst>
            <c:ext xmlns:c16="http://schemas.microsoft.com/office/drawing/2014/chart" uri="{C3380CC4-5D6E-409C-BE32-E72D297353CC}">
              <c16:uniqueId val="{00000001-F9B7-4406-94E5-4ABFE41D6E1D}"/>
            </c:ext>
          </c:extLst>
        </c:ser>
        <c:dLbls>
          <c:dLblPos val="ctr"/>
          <c:showLegendKey val="0"/>
          <c:showVal val="1"/>
          <c:showCatName val="0"/>
          <c:showSerName val="0"/>
          <c:showPercent val="0"/>
          <c:showBubbleSize val="0"/>
        </c:dLbls>
        <c:gapWidth val="75"/>
        <c:axId val="110123520"/>
        <c:axId val="104624064"/>
      </c:barChart>
      <c:catAx>
        <c:axId val="110123520"/>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04624064"/>
        <c:crosses val="autoZero"/>
        <c:auto val="1"/>
        <c:lblAlgn val="ctr"/>
        <c:lblOffset val="100"/>
        <c:noMultiLvlLbl val="0"/>
      </c:catAx>
      <c:valAx>
        <c:axId val="104624064"/>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10123520"/>
        <c:crosses val="autoZero"/>
        <c:crossBetween val="between"/>
      </c:valAx>
      <c:spPr>
        <a:noFill/>
        <a:ln>
          <a:noFill/>
        </a:ln>
        <a:effectLst/>
      </c:spPr>
    </c:plotArea>
    <c:legend>
      <c:legendPos val="b"/>
      <c:layout>
        <c:manualLayout>
          <c:xMode val="edge"/>
          <c:yMode val="edge"/>
          <c:x val="0.30910384465830659"/>
          <c:y val="0.94886160063325398"/>
          <c:w val="0.3817921891707981"/>
          <c:h val="5.1138399366745822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Budget cuts in my department/unit</c:v>
                </c:pt>
                <c:pt idx="1">
                  <c:v>Physical demands of my job</c:v>
                </c:pt>
                <c:pt idx="2">
                  <c:v>Meetings</c:v>
                </c:pt>
                <c:pt idx="3">
                  <c:v>Completing core job functions on time </c:v>
                </c:pt>
                <c:pt idx="4">
                  <c:v>Competing job priorities/deadlines</c:v>
                </c:pt>
              </c:strCache>
            </c:strRef>
          </c:cat>
          <c:val>
            <c:numRef>
              <c:f>Sheet1!$B$2:$B$6</c:f>
              <c:numCache>
                <c:formatCode>0.0%</c:formatCode>
                <c:ptCount val="5"/>
                <c:pt idx="0">
                  <c:v>0.6</c:v>
                </c:pt>
                <c:pt idx="1">
                  <c:v>0.17899999999999999</c:v>
                </c:pt>
                <c:pt idx="2">
                  <c:v>0.44400000000000001</c:v>
                </c:pt>
                <c:pt idx="3">
                  <c:v>0.433</c:v>
                </c:pt>
                <c:pt idx="4">
                  <c:v>0.53</c:v>
                </c:pt>
              </c:numCache>
            </c:numRef>
          </c:val>
          <c:extLst>
            <c:ext xmlns:c16="http://schemas.microsoft.com/office/drawing/2014/chart" uri="{C3380CC4-5D6E-409C-BE32-E72D297353CC}">
              <c16:uniqueId val="{00000000-2BD7-445A-8139-BDDD91D061CC}"/>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Budget cuts in my department/unit</c:v>
                </c:pt>
                <c:pt idx="1">
                  <c:v>Physical demands of my job</c:v>
                </c:pt>
                <c:pt idx="2">
                  <c:v>Meetings</c:v>
                </c:pt>
                <c:pt idx="3">
                  <c:v>Completing core job functions on time </c:v>
                </c:pt>
                <c:pt idx="4">
                  <c:v>Competing job priorities/deadlines</c:v>
                </c:pt>
              </c:strCache>
            </c:strRef>
          </c:cat>
          <c:val>
            <c:numRef>
              <c:f>Sheet1!$C$2:$C$6</c:f>
              <c:numCache>
                <c:formatCode>0.0%</c:formatCode>
                <c:ptCount val="5"/>
                <c:pt idx="0">
                  <c:v>0.54400000000000004</c:v>
                </c:pt>
                <c:pt idx="1">
                  <c:v>0.189</c:v>
                </c:pt>
                <c:pt idx="2">
                  <c:v>0.53300000000000003</c:v>
                </c:pt>
                <c:pt idx="3">
                  <c:v>0.46800000000000003</c:v>
                </c:pt>
                <c:pt idx="4">
                  <c:v>0.53700000000000003</c:v>
                </c:pt>
              </c:numCache>
            </c:numRef>
          </c:val>
          <c:extLst>
            <c:ext xmlns:c16="http://schemas.microsoft.com/office/drawing/2014/chart" uri="{C3380CC4-5D6E-409C-BE32-E72D297353CC}">
              <c16:uniqueId val="{00000001-2BD7-445A-8139-BDDD91D061CC}"/>
            </c:ext>
          </c:extLst>
        </c:ser>
        <c:dLbls>
          <c:dLblPos val="ctr"/>
          <c:showLegendKey val="0"/>
          <c:showVal val="1"/>
          <c:showCatName val="0"/>
          <c:showSerName val="0"/>
          <c:showPercent val="0"/>
          <c:showBubbleSize val="0"/>
        </c:dLbls>
        <c:gapWidth val="50"/>
        <c:axId val="112889344"/>
        <c:axId val="60215232"/>
      </c:barChart>
      <c:catAx>
        <c:axId val="112889344"/>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0" spcFirstLastPara="1" vertOverflow="ellipsis" wrap="square" anchor="ctr" anchorCtr="0"/>
          <a:lstStyle/>
          <a:p>
            <a:pPr>
              <a:defRPr sz="1200" b="1" i="0" u="none" strike="noStrike" kern="1200" baseline="0">
                <a:solidFill>
                  <a:schemeClr val="tx2"/>
                </a:solidFill>
                <a:latin typeface="+mn-lt"/>
                <a:ea typeface="+mn-ea"/>
                <a:cs typeface="+mn-cs"/>
              </a:defRPr>
            </a:pPr>
            <a:endParaRPr lang="en-US"/>
          </a:p>
        </c:txPr>
        <c:crossAx val="60215232"/>
        <c:crosses val="autoZero"/>
        <c:auto val="1"/>
        <c:lblAlgn val="ctr"/>
        <c:lblOffset val="100"/>
        <c:noMultiLvlLbl val="0"/>
      </c:catAx>
      <c:valAx>
        <c:axId val="60215232"/>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crossAx val="112889344"/>
        <c:crosses val="autoZero"/>
        <c:crossBetween val="between"/>
      </c:valAx>
      <c:spPr>
        <a:noFill/>
        <a:ln>
          <a:noFill/>
        </a:ln>
        <a:effectLst/>
      </c:spPr>
    </c:plotArea>
    <c:legend>
      <c:legendPos val="b"/>
      <c:layout>
        <c:manualLayout>
          <c:xMode val="edge"/>
          <c:yMode val="edge"/>
          <c:x val="0.32353697564120282"/>
          <c:y val="0.94886160063325398"/>
          <c:w val="0.36169786342496663"/>
          <c:h val="5.1138399366745822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Increasing work responsibilities</c:v>
                </c:pt>
                <c:pt idx="1">
                  <c:v>Lack of personal time</c:v>
                </c:pt>
                <c:pt idx="2">
                  <c:v>Relationship with supervisor</c:v>
                </c:pt>
                <c:pt idx="3">
                  <c:v>Relationship with co-workers</c:v>
                </c:pt>
                <c:pt idx="4">
                  <c:v>Discrimination (e.g. prejudice, racism, sexism, homophobia, transphobia)</c:v>
                </c:pt>
              </c:strCache>
            </c:strRef>
          </c:cat>
          <c:val>
            <c:numRef>
              <c:f>Sheet1!$B$2:$B$6</c:f>
              <c:numCache>
                <c:formatCode>0.0%</c:formatCode>
                <c:ptCount val="5"/>
                <c:pt idx="0">
                  <c:v>0.67200000000000004</c:v>
                </c:pt>
                <c:pt idx="1">
                  <c:v>0.61199999999999999</c:v>
                </c:pt>
                <c:pt idx="2">
                  <c:v>0.26900000000000002</c:v>
                </c:pt>
                <c:pt idx="3">
                  <c:v>0.35799999999999998</c:v>
                </c:pt>
                <c:pt idx="4">
                  <c:v>9.7000000000000003E-2</c:v>
                </c:pt>
              </c:numCache>
            </c:numRef>
          </c:val>
          <c:extLst>
            <c:ext xmlns:c16="http://schemas.microsoft.com/office/drawing/2014/chart" uri="{C3380CC4-5D6E-409C-BE32-E72D297353CC}">
              <c16:uniqueId val="{00000000-2BD7-445A-8139-BDDD91D061CC}"/>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Increasing work responsibilities</c:v>
                </c:pt>
                <c:pt idx="1">
                  <c:v>Lack of personal time</c:v>
                </c:pt>
                <c:pt idx="2">
                  <c:v>Relationship with supervisor</c:v>
                </c:pt>
                <c:pt idx="3">
                  <c:v>Relationship with co-workers</c:v>
                </c:pt>
                <c:pt idx="4">
                  <c:v>Discrimination (e.g. prejudice, racism, sexism, homophobia, transphobia)</c:v>
                </c:pt>
              </c:strCache>
            </c:strRef>
          </c:cat>
          <c:val>
            <c:numRef>
              <c:f>Sheet1!$C$2:$C$6</c:f>
              <c:numCache>
                <c:formatCode>0.0%</c:formatCode>
                <c:ptCount val="5"/>
                <c:pt idx="0">
                  <c:v>0.66300000000000003</c:v>
                </c:pt>
                <c:pt idx="1">
                  <c:v>0.57799999999999996</c:v>
                </c:pt>
                <c:pt idx="2">
                  <c:v>0.25600000000000001</c:v>
                </c:pt>
                <c:pt idx="3">
                  <c:v>0.29899999999999999</c:v>
                </c:pt>
                <c:pt idx="4">
                  <c:v>0.2</c:v>
                </c:pt>
              </c:numCache>
            </c:numRef>
          </c:val>
          <c:extLst>
            <c:ext xmlns:c16="http://schemas.microsoft.com/office/drawing/2014/chart" uri="{C3380CC4-5D6E-409C-BE32-E72D297353CC}">
              <c16:uniqueId val="{00000001-2BD7-445A-8139-BDDD91D061CC}"/>
            </c:ext>
          </c:extLst>
        </c:ser>
        <c:dLbls>
          <c:dLblPos val="ctr"/>
          <c:showLegendKey val="0"/>
          <c:showVal val="1"/>
          <c:showCatName val="0"/>
          <c:showSerName val="0"/>
          <c:showPercent val="0"/>
          <c:showBubbleSize val="0"/>
        </c:dLbls>
        <c:gapWidth val="50"/>
        <c:axId val="117128704"/>
        <c:axId val="114489536"/>
      </c:barChart>
      <c:catAx>
        <c:axId val="117128704"/>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0" spcFirstLastPara="1" vertOverflow="ellipsis" wrap="square" anchor="ctr" anchorCtr="0"/>
          <a:lstStyle/>
          <a:p>
            <a:pPr>
              <a:defRPr sz="1200" b="1" i="0" u="none" strike="noStrike" kern="1200" baseline="0">
                <a:solidFill>
                  <a:schemeClr val="tx2"/>
                </a:solidFill>
                <a:latin typeface="+mn-lt"/>
                <a:ea typeface="+mn-ea"/>
                <a:cs typeface="+mn-cs"/>
              </a:defRPr>
            </a:pPr>
            <a:endParaRPr lang="en-US"/>
          </a:p>
        </c:txPr>
        <c:crossAx val="114489536"/>
        <c:crosses val="autoZero"/>
        <c:auto val="1"/>
        <c:lblAlgn val="ctr"/>
        <c:lblOffset val="100"/>
        <c:noMultiLvlLbl val="0"/>
      </c:catAx>
      <c:valAx>
        <c:axId val="114489536"/>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crossAx val="117128704"/>
        <c:crosses val="autoZero"/>
        <c:crossBetween val="between"/>
      </c:valAx>
      <c:spPr>
        <a:noFill/>
        <a:ln>
          <a:noFill/>
        </a:ln>
        <a:effectLst/>
      </c:spPr>
    </c:plotArea>
    <c:legend>
      <c:legendPos val="b"/>
      <c:layout>
        <c:manualLayout>
          <c:xMode val="edge"/>
          <c:yMode val="edge"/>
          <c:x val="0.32353697564120282"/>
          <c:y val="0.94886160063325398"/>
          <c:w val="0.36169786342496663"/>
          <c:h val="5.1138399366745822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2"/>
                </a:solidFill>
                <a:latin typeface="+mn-lt"/>
                <a:ea typeface="+mn-ea"/>
                <a:cs typeface="+mn-cs"/>
              </a:defRPr>
            </a:pPr>
            <a:r>
              <a:rPr lang="en-US" sz="1800" baseline="0" dirty="0"/>
              <a:t>Please rate your satisfaction with your institution in each area:</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Racial and ethnic diversity
of the faculty</c:v>
                </c:pt>
                <c:pt idx="1">
                  <c:v>Racial and ethnic diversity
of the staff</c:v>
                </c:pt>
                <c:pt idx="2">
                  <c:v>Racial and ethnic diversity of the 
student body</c:v>
                </c:pt>
                <c:pt idx="3">
                  <c:v>Gender diversity
of staff</c:v>
                </c:pt>
                <c:pt idx="4">
                  <c:v>Commitment to hiring underrepresented racial/ethnic minorities</c:v>
                </c:pt>
              </c:strCache>
            </c:strRef>
          </c:cat>
          <c:val>
            <c:numRef>
              <c:f>Sheet1!$B$2:$B$6</c:f>
              <c:numCache>
                <c:formatCode>0.0%</c:formatCode>
                <c:ptCount val="5"/>
                <c:pt idx="0">
                  <c:v>0.45200000000000001</c:v>
                </c:pt>
                <c:pt idx="1">
                  <c:v>0.54</c:v>
                </c:pt>
                <c:pt idx="2">
                  <c:v>0.69199999999999995</c:v>
                </c:pt>
                <c:pt idx="3">
                  <c:v>0.623</c:v>
                </c:pt>
                <c:pt idx="4">
                  <c:v>0.49199999999999999</c:v>
                </c:pt>
              </c:numCache>
            </c:numRef>
          </c:val>
          <c:extLst>
            <c:ext xmlns:c16="http://schemas.microsoft.com/office/drawing/2014/chart" uri="{C3380CC4-5D6E-409C-BE32-E72D297353CC}">
              <c16:uniqueId val="{00000000-0005-4037-9526-2BF3B09C46DE}"/>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Racial and ethnic diversity
of the faculty</c:v>
                </c:pt>
                <c:pt idx="1">
                  <c:v>Racial and ethnic diversity
of the staff</c:v>
                </c:pt>
                <c:pt idx="2">
                  <c:v>Racial and ethnic diversity of the 
student body</c:v>
                </c:pt>
                <c:pt idx="3">
                  <c:v>Gender diversity
of staff</c:v>
                </c:pt>
                <c:pt idx="4">
                  <c:v>Commitment to hiring underrepresented racial/ethnic minorities</c:v>
                </c:pt>
              </c:strCache>
            </c:strRef>
          </c:cat>
          <c:val>
            <c:numRef>
              <c:f>Sheet1!$C$2:$C$6</c:f>
              <c:numCache>
                <c:formatCode>0.0%</c:formatCode>
                <c:ptCount val="5"/>
                <c:pt idx="0">
                  <c:v>0.36799999999999999</c:v>
                </c:pt>
                <c:pt idx="1">
                  <c:v>0.45500000000000002</c:v>
                </c:pt>
                <c:pt idx="2">
                  <c:v>0.72499999999999998</c:v>
                </c:pt>
                <c:pt idx="3">
                  <c:v>0.54500000000000004</c:v>
                </c:pt>
                <c:pt idx="4">
                  <c:v>0.48699999999999999</c:v>
                </c:pt>
              </c:numCache>
            </c:numRef>
          </c:val>
          <c:extLst>
            <c:ext xmlns:c16="http://schemas.microsoft.com/office/drawing/2014/chart" uri="{C3380CC4-5D6E-409C-BE32-E72D297353CC}">
              <c16:uniqueId val="{00000001-0005-4037-9526-2BF3B09C46DE}"/>
            </c:ext>
          </c:extLst>
        </c:ser>
        <c:dLbls>
          <c:dLblPos val="ctr"/>
          <c:showLegendKey val="0"/>
          <c:showVal val="1"/>
          <c:showCatName val="0"/>
          <c:showSerName val="0"/>
          <c:showPercent val="0"/>
          <c:showBubbleSize val="0"/>
        </c:dLbls>
        <c:gapWidth val="60"/>
        <c:axId val="124350464"/>
        <c:axId val="109880448"/>
      </c:barChart>
      <c:catAx>
        <c:axId val="124350464"/>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09880448"/>
        <c:crosses val="autoZero"/>
        <c:auto val="1"/>
        <c:lblAlgn val="ctr"/>
        <c:lblOffset val="100"/>
        <c:noMultiLvlLbl val="0"/>
      </c:catAx>
      <c:valAx>
        <c:axId val="109880448"/>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4350464"/>
        <c:crosses val="autoZero"/>
        <c:crossBetween val="between"/>
      </c:valAx>
      <c:spPr>
        <a:noFill/>
        <a:ln>
          <a:noFill/>
        </a:ln>
        <a:effectLst/>
      </c:spPr>
    </c:plotArea>
    <c:legend>
      <c:legendPos val="b"/>
      <c:layout>
        <c:manualLayout>
          <c:xMode val="edge"/>
          <c:yMode val="edge"/>
          <c:x val="0.31705162592052455"/>
          <c:y val="0.94886158998075032"/>
          <c:w val="0.36887865712073847"/>
          <c:h val="5.113841001924968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2"/>
                </a:solidFill>
                <a:latin typeface="+mn-lt"/>
                <a:ea typeface="+mn-ea"/>
                <a:cs typeface="+mn-cs"/>
              </a:defRPr>
            </a:pPr>
            <a:r>
              <a:rPr lang="en-US" sz="1800" dirty="0"/>
              <a:t>This Institution:</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Encourages staff to have a public voice and share their ideas openly</c:v>
                </c:pt>
                <c:pt idx="1">
                  <c:v>Promotes the appreciation of 
cultural differences</c:v>
                </c:pt>
                <c:pt idx="2">
                  <c:v>Rewards staff for their participation in diversity efforts</c:v>
                </c:pt>
                <c:pt idx="3">
                  <c:v>Has a lot of racial tension</c:v>
                </c:pt>
                <c:pt idx="4">
                  <c:v>Effectively communicates information about employee compensation and benefits</c:v>
                </c:pt>
              </c:strCache>
            </c:strRef>
          </c:cat>
          <c:val>
            <c:numRef>
              <c:f>Sheet1!$B$2:$B$6</c:f>
              <c:numCache>
                <c:formatCode>0.0%</c:formatCode>
                <c:ptCount val="5"/>
                <c:pt idx="0">
                  <c:v>0.79100000000000004</c:v>
                </c:pt>
                <c:pt idx="1">
                  <c:v>0.86899999999999999</c:v>
                </c:pt>
                <c:pt idx="2">
                  <c:v>0.72299999999999998</c:v>
                </c:pt>
                <c:pt idx="3">
                  <c:v>0</c:v>
                </c:pt>
                <c:pt idx="4">
                  <c:v>0.63200000000000001</c:v>
                </c:pt>
              </c:numCache>
            </c:numRef>
          </c:val>
          <c:extLst>
            <c:ext xmlns:c16="http://schemas.microsoft.com/office/drawing/2014/chart" uri="{C3380CC4-5D6E-409C-BE32-E72D297353CC}">
              <c16:uniqueId val="{00000000-3C2A-48FB-ABE5-32A8CC20A467}"/>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Encourages staff to have a public voice and share their ideas openly</c:v>
                </c:pt>
                <c:pt idx="1">
                  <c:v>Promotes the appreciation of 
cultural differences</c:v>
                </c:pt>
                <c:pt idx="2">
                  <c:v>Rewards staff for their participation in diversity efforts</c:v>
                </c:pt>
                <c:pt idx="3">
                  <c:v>Has a lot of racial tension</c:v>
                </c:pt>
                <c:pt idx="4">
                  <c:v>Effectively communicates information about employee compensation and benefits</c:v>
                </c:pt>
              </c:strCache>
            </c:strRef>
          </c:cat>
          <c:val>
            <c:numRef>
              <c:f>Sheet1!$C$2:$C$6</c:f>
              <c:numCache>
                <c:formatCode>0.0%</c:formatCode>
                <c:ptCount val="5"/>
                <c:pt idx="0">
                  <c:v>0.69599999999999995</c:v>
                </c:pt>
                <c:pt idx="1">
                  <c:v>0.86699999999999999</c:v>
                </c:pt>
                <c:pt idx="2">
                  <c:v>0.56599999999999995</c:v>
                </c:pt>
                <c:pt idx="3">
                  <c:v>0.23599999999999999</c:v>
                </c:pt>
                <c:pt idx="4">
                  <c:v>0.58499999999999996</c:v>
                </c:pt>
              </c:numCache>
            </c:numRef>
          </c:val>
          <c:extLst>
            <c:ext xmlns:c16="http://schemas.microsoft.com/office/drawing/2014/chart" uri="{C3380CC4-5D6E-409C-BE32-E72D297353CC}">
              <c16:uniqueId val="{00000001-3C2A-48FB-ABE5-32A8CC20A467}"/>
            </c:ext>
          </c:extLst>
        </c:ser>
        <c:dLbls>
          <c:dLblPos val="ctr"/>
          <c:showLegendKey val="0"/>
          <c:showVal val="1"/>
          <c:showCatName val="0"/>
          <c:showSerName val="0"/>
          <c:showPercent val="0"/>
          <c:showBubbleSize val="0"/>
        </c:dLbls>
        <c:gapWidth val="100"/>
        <c:axId val="125449728"/>
        <c:axId val="109883328"/>
      </c:barChart>
      <c:catAx>
        <c:axId val="125449728"/>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109883328"/>
        <c:crosses val="autoZero"/>
        <c:auto val="1"/>
        <c:lblAlgn val="ctr"/>
        <c:lblOffset val="100"/>
        <c:noMultiLvlLbl val="0"/>
      </c:catAx>
      <c:valAx>
        <c:axId val="109883328"/>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5449728"/>
        <c:crosses val="autoZero"/>
        <c:crossBetween val="between"/>
      </c:valAx>
      <c:spPr>
        <a:noFill/>
        <a:ln>
          <a:noFill/>
        </a:ln>
        <a:effectLst/>
      </c:spPr>
    </c:plotArea>
    <c:legend>
      <c:legendPos val="b"/>
      <c:layout>
        <c:manualLayout>
          <c:xMode val="edge"/>
          <c:yMode val="edge"/>
          <c:x val="0.31909186592291994"/>
          <c:y val="0.94886160063325398"/>
          <c:w val="0.3618161529993229"/>
          <c:h val="5.1138399366745822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rgbClr val="1F2A44"/>
                </a:solidFill>
                <a:latin typeface="+mj-lt"/>
                <a:ea typeface="+mn-ea"/>
                <a:cs typeface="+mn-cs"/>
              </a:defRPr>
            </a:pPr>
            <a:r>
              <a:rPr lang="en-US" sz="2000" b="1" dirty="0">
                <a:latin typeface="+mj-lt"/>
              </a:rPr>
              <a:t>Years</a:t>
            </a:r>
            <a:r>
              <a:rPr lang="en-US" sz="2000" b="1" baseline="0" dirty="0">
                <a:latin typeface="+mj-lt"/>
              </a:rPr>
              <a:t> Employed</a:t>
            </a:r>
            <a:endParaRPr lang="en-US" sz="2000" b="1" dirty="0">
              <a:latin typeface="+mj-lt"/>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rgbClr val="1F2A44"/>
              </a:solidFill>
              <a:latin typeface="+mj-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At this institution</c:v>
                </c:pt>
              </c:strCache>
            </c:strRef>
          </c:tx>
          <c:spPr>
            <a:solidFill>
              <a:srgbClr val="1F2A4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1F2A44"/>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Less than 1 year</c:v>
                </c:pt>
                <c:pt idx="1">
                  <c:v>1-4 years</c:v>
                </c:pt>
                <c:pt idx="2">
                  <c:v>5-10 years</c:v>
                </c:pt>
                <c:pt idx="3">
                  <c:v>11-15 years</c:v>
                </c:pt>
                <c:pt idx="4">
                  <c:v>16-20 years</c:v>
                </c:pt>
                <c:pt idx="5">
                  <c:v>More than 20 years</c:v>
                </c:pt>
              </c:strCache>
            </c:strRef>
          </c:cat>
          <c:val>
            <c:numRef>
              <c:f>Sheet1!$B$2:$B$7</c:f>
              <c:numCache>
                <c:formatCode>0.0%</c:formatCode>
                <c:ptCount val="6"/>
                <c:pt idx="0">
                  <c:v>0.17199999999999999</c:v>
                </c:pt>
                <c:pt idx="1">
                  <c:v>0.25</c:v>
                </c:pt>
                <c:pt idx="2">
                  <c:v>0.20300000000000001</c:v>
                </c:pt>
                <c:pt idx="3">
                  <c:v>0.156</c:v>
                </c:pt>
                <c:pt idx="4">
                  <c:v>0.109</c:v>
                </c:pt>
                <c:pt idx="5">
                  <c:v>0.109</c:v>
                </c:pt>
              </c:numCache>
            </c:numRef>
          </c:val>
          <c:extLst>
            <c:ext xmlns:c16="http://schemas.microsoft.com/office/drawing/2014/chart" uri="{C3380CC4-5D6E-409C-BE32-E72D297353CC}">
              <c16:uniqueId val="{00000000-C92A-4927-BAF4-04C239675CC8}"/>
            </c:ext>
          </c:extLst>
        </c:ser>
        <c:ser>
          <c:idx val="1"/>
          <c:order val="1"/>
          <c:tx>
            <c:strRef>
              <c:f>Sheet1!$C$1</c:f>
              <c:strCache>
                <c:ptCount val="1"/>
                <c:pt idx="0">
                  <c:v>In your current position</c:v>
                </c:pt>
              </c:strCache>
            </c:strRef>
          </c:tx>
          <c:spPr>
            <a:solidFill>
              <a:srgbClr val="00AB8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1F2A44"/>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Less than 1 year</c:v>
                </c:pt>
                <c:pt idx="1">
                  <c:v>1-4 years</c:v>
                </c:pt>
                <c:pt idx="2">
                  <c:v>5-10 years</c:v>
                </c:pt>
                <c:pt idx="3">
                  <c:v>11-15 years</c:v>
                </c:pt>
                <c:pt idx="4">
                  <c:v>16-20 years</c:v>
                </c:pt>
                <c:pt idx="5">
                  <c:v>More than 20 years</c:v>
                </c:pt>
              </c:strCache>
            </c:strRef>
          </c:cat>
          <c:val>
            <c:numRef>
              <c:f>Sheet1!$C$2:$C$7</c:f>
              <c:numCache>
                <c:formatCode>0.0%</c:formatCode>
                <c:ptCount val="6"/>
                <c:pt idx="0">
                  <c:v>0.214</c:v>
                </c:pt>
                <c:pt idx="1">
                  <c:v>0.41399999999999998</c:v>
                </c:pt>
                <c:pt idx="2">
                  <c:v>0.214</c:v>
                </c:pt>
                <c:pt idx="3">
                  <c:v>2.9000000000000001E-2</c:v>
                </c:pt>
                <c:pt idx="4">
                  <c:v>5.7000000000000002E-2</c:v>
                </c:pt>
                <c:pt idx="5">
                  <c:v>7.0999999999999994E-2</c:v>
                </c:pt>
              </c:numCache>
            </c:numRef>
          </c:val>
          <c:extLst>
            <c:ext xmlns:c16="http://schemas.microsoft.com/office/drawing/2014/chart" uri="{C3380CC4-5D6E-409C-BE32-E72D297353CC}">
              <c16:uniqueId val="{00000001-C92A-4927-BAF4-04C239675CC8}"/>
            </c:ext>
          </c:extLst>
        </c:ser>
        <c:dLbls>
          <c:dLblPos val="outEnd"/>
          <c:showLegendKey val="0"/>
          <c:showVal val="1"/>
          <c:showCatName val="0"/>
          <c:showSerName val="0"/>
          <c:showPercent val="0"/>
          <c:showBubbleSize val="0"/>
        </c:dLbls>
        <c:gapWidth val="50"/>
        <c:axId val="109412352"/>
        <c:axId val="104621760"/>
      </c:barChart>
      <c:catAx>
        <c:axId val="109412352"/>
        <c:scaling>
          <c:orientation val="minMax"/>
        </c:scaling>
        <c:delete val="0"/>
        <c:axPos val="b"/>
        <c:numFmt formatCode="General" sourceLinked="1"/>
        <c:majorTickMark val="in"/>
        <c:minorTickMark val="none"/>
        <c:tickLblPos val="nextTo"/>
        <c:spPr>
          <a:noFill/>
          <a:ln w="9525" cap="flat" cmpd="sng" algn="ctr">
            <a:solidFill>
              <a:srgbClr val="1F2A44"/>
            </a:solidFill>
            <a:round/>
          </a:ln>
          <a:effectLst/>
        </c:spPr>
        <c:txPr>
          <a:bodyPr rot="-60000000" spcFirstLastPara="1" vertOverflow="ellipsis" vert="horz" wrap="square" anchor="ctr" anchorCtr="1"/>
          <a:lstStyle/>
          <a:p>
            <a:pPr>
              <a:defRPr sz="1200" b="1" i="0" u="none" strike="noStrike" kern="1200" baseline="0">
                <a:solidFill>
                  <a:srgbClr val="1F2A44"/>
                </a:solidFill>
                <a:latin typeface="+mn-lt"/>
                <a:ea typeface="+mn-ea"/>
                <a:cs typeface="+mn-cs"/>
              </a:defRPr>
            </a:pPr>
            <a:endParaRPr lang="en-US"/>
          </a:p>
        </c:txPr>
        <c:crossAx val="104621760"/>
        <c:crosses val="autoZero"/>
        <c:auto val="1"/>
        <c:lblAlgn val="ctr"/>
        <c:lblOffset val="100"/>
        <c:noMultiLvlLbl val="0"/>
      </c:catAx>
      <c:valAx>
        <c:axId val="104621760"/>
        <c:scaling>
          <c:orientation val="minMax"/>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200" b="1" i="0" u="none" strike="noStrike" kern="1200" baseline="0">
                <a:solidFill>
                  <a:srgbClr val="1F2A44"/>
                </a:solidFill>
                <a:latin typeface="+mn-lt"/>
                <a:ea typeface="+mn-ea"/>
                <a:cs typeface="+mn-cs"/>
              </a:defRPr>
            </a:pPr>
            <a:endParaRPr lang="en-US"/>
          </a:p>
        </c:txPr>
        <c:crossAx val="109412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1F2A44"/>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b="1">
          <a:solidFill>
            <a:srgbClr val="1F2A44"/>
          </a:solidFill>
          <a:latin typeface="+mn-lt"/>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49854184893597E-2"/>
          <c:y val="3.8246613881925615E-2"/>
          <c:w val="0.91727483717313096"/>
          <c:h val="0.7407965785771311"/>
        </c:manualLayout>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Staff concerns are considered when making policy</c:v>
                </c:pt>
                <c:pt idx="1">
                  <c:v>I feel respected by faculty</c:v>
                </c:pt>
                <c:pt idx="2">
                  <c:v>I feel respected by other staff members</c:v>
                </c:pt>
                <c:pt idx="3">
                  <c:v>I feel respected by senior administrators</c:v>
                </c:pt>
              </c:strCache>
            </c:strRef>
          </c:cat>
          <c:val>
            <c:numRef>
              <c:f>Sheet1!$B$2:$B$5</c:f>
              <c:numCache>
                <c:formatCode>0.0%</c:formatCode>
                <c:ptCount val="4"/>
                <c:pt idx="0">
                  <c:v>0.57899999999999996</c:v>
                </c:pt>
                <c:pt idx="1">
                  <c:v>0.79700000000000004</c:v>
                </c:pt>
                <c:pt idx="2">
                  <c:v>0.92900000000000005</c:v>
                </c:pt>
                <c:pt idx="3">
                  <c:v>0.80300000000000005</c:v>
                </c:pt>
              </c:numCache>
            </c:numRef>
          </c:val>
          <c:extLst>
            <c:ext xmlns:c16="http://schemas.microsoft.com/office/drawing/2014/chart" uri="{C3380CC4-5D6E-409C-BE32-E72D297353CC}">
              <c16:uniqueId val="{00000000-1A5D-477D-868E-C31582AC42AF}"/>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Staff concerns are considered when making policy</c:v>
                </c:pt>
                <c:pt idx="1">
                  <c:v>I feel respected by faculty</c:v>
                </c:pt>
                <c:pt idx="2">
                  <c:v>I feel respected by other staff members</c:v>
                </c:pt>
                <c:pt idx="3">
                  <c:v>I feel respected by senior administrators</c:v>
                </c:pt>
              </c:strCache>
            </c:strRef>
          </c:cat>
          <c:val>
            <c:numRef>
              <c:f>Sheet1!$C$2:$C$5</c:f>
              <c:numCache>
                <c:formatCode>0.0%</c:formatCode>
                <c:ptCount val="4"/>
                <c:pt idx="0">
                  <c:v>0.54900000000000004</c:v>
                </c:pt>
                <c:pt idx="1">
                  <c:v>0.77100000000000002</c:v>
                </c:pt>
                <c:pt idx="2">
                  <c:v>0.92400000000000004</c:v>
                </c:pt>
                <c:pt idx="3">
                  <c:v>0.76200000000000001</c:v>
                </c:pt>
              </c:numCache>
            </c:numRef>
          </c:val>
          <c:extLst>
            <c:ext xmlns:c16="http://schemas.microsoft.com/office/drawing/2014/chart" uri="{C3380CC4-5D6E-409C-BE32-E72D297353CC}">
              <c16:uniqueId val="{00000001-1A5D-477D-868E-C31582AC42AF}"/>
            </c:ext>
          </c:extLst>
        </c:ser>
        <c:dLbls>
          <c:dLblPos val="ctr"/>
          <c:showLegendKey val="0"/>
          <c:showVal val="1"/>
          <c:showCatName val="0"/>
          <c:showSerName val="0"/>
          <c:showPercent val="0"/>
          <c:showBubbleSize val="0"/>
        </c:dLbls>
        <c:gapWidth val="75"/>
        <c:axId val="125450240"/>
        <c:axId val="109885632"/>
      </c:barChart>
      <c:catAx>
        <c:axId val="125450240"/>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109885632"/>
        <c:crosses val="autoZero"/>
        <c:auto val="1"/>
        <c:lblAlgn val="ctr"/>
        <c:lblOffset val="100"/>
        <c:noMultiLvlLbl val="0"/>
      </c:catAx>
      <c:valAx>
        <c:axId val="109885632"/>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5450240"/>
        <c:crosses val="autoZero"/>
        <c:crossBetween val="between"/>
      </c:valAx>
      <c:spPr>
        <a:noFill/>
        <a:ln>
          <a:noFill/>
        </a:ln>
        <a:effectLst/>
      </c:spPr>
    </c:plotArea>
    <c:legend>
      <c:legendPos val="b"/>
      <c:layout>
        <c:manualLayout>
          <c:xMode val="edge"/>
          <c:yMode val="edge"/>
          <c:x val="0.33236232623699813"/>
          <c:y val="0.94267974374585906"/>
          <c:w val="0.33527534752600402"/>
          <c:h val="5.7320301558171902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Increase or maintain institutional prestige</c:v>
                </c:pt>
                <c:pt idx="1">
                  <c:v>Create and sustain partnerships with surrounding communities</c:v>
                </c:pt>
                <c:pt idx="2">
                  <c:v>Investment in the professional development of staff</c:v>
                </c:pt>
                <c:pt idx="3">
                  <c:v>Improve or maintain the physical appearance of campus (e.g., landscaping, cleanliness)</c:v>
                </c:pt>
                <c:pt idx="4">
                  <c:v>Build or modernize campus facilities</c:v>
                </c:pt>
              </c:strCache>
            </c:strRef>
          </c:cat>
          <c:val>
            <c:numRef>
              <c:f>Sheet1!$B$2:$B$6</c:f>
              <c:numCache>
                <c:formatCode>0.0%</c:formatCode>
                <c:ptCount val="5"/>
                <c:pt idx="0">
                  <c:v>0.59299999999999997</c:v>
                </c:pt>
                <c:pt idx="1">
                  <c:v>0.45200000000000001</c:v>
                </c:pt>
                <c:pt idx="2">
                  <c:v>0.182</c:v>
                </c:pt>
                <c:pt idx="3">
                  <c:v>0.44800000000000001</c:v>
                </c:pt>
                <c:pt idx="4">
                  <c:v>0.39400000000000002</c:v>
                </c:pt>
              </c:numCache>
            </c:numRef>
          </c:val>
          <c:extLst>
            <c:ext xmlns:c16="http://schemas.microsoft.com/office/drawing/2014/chart" uri="{C3380CC4-5D6E-409C-BE32-E72D297353CC}">
              <c16:uniqueId val="{00000000-B69A-421C-9EEA-106E77B389CF}"/>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Increase or maintain institutional prestige</c:v>
                </c:pt>
                <c:pt idx="1">
                  <c:v>Create and sustain partnerships with surrounding communities</c:v>
                </c:pt>
                <c:pt idx="2">
                  <c:v>Investment in the professional development of staff</c:v>
                </c:pt>
                <c:pt idx="3">
                  <c:v>Improve or maintain the physical appearance of campus (e.g., landscaping, cleanliness)</c:v>
                </c:pt>
                <c:pt idx="4">
                  <c:v>Build or modernize campus facilities</c:v>
                </c:pt>
              </c:strCache>
            </c:strRef>
          </c:cat>
          <c:val>
            <c:numRef>
              <c:f>Sheet1!$C$2:$C$6</c:f>
              <c:numCache>
                <c:formatCode>0.0%</c:formatCode>
                <c:ptCount val="5"/>
                <c:pt idx="0">
                  <c:v>0.60899999999999999</c:v>
                </c:pt>
                <c:pt idx="1">
                  <c:v>0.54400000000000004</c:v>
                </c:pt>
                <c:pt idx="2">
                  <c:v>0.26600000000000001</c:v>
                </c:pt>
                <c:pt idx="3">
                  <c:v>0.505</c:v>
                </c:pt>
                <c:pt idx="4">
                  <c:v>0.48799999999999999</c:v>
                </c:pt>
              </c:numCache>
            </c:numRef>
          </c:val>
          <c:extLst>
            <c:ext xmlns:c16="http://schemas.microsoft.com/office/drawing/2014/chart" uri="{C3380CC4-5D6E-409C-BE32-E72D297353CC}">
              <c16:uniqueId val="{00000001-B69A-421C-9EEA-106E77B389CF}"/>
            </c:ext>
          </c:extLst>
        </c:ser>
        <c:dLbls>
          <c:dLblPos val="ctr"/>
          <c:showLegendKey val="0"/>
          <c:showVal val="1"/>
          <c:showCatName val="0"/>
          <c:showSerName val="0"/>
          <c:showPercent val="0"/>
          <c:showBubbleSize val="0"/>
        </c:dLbls>
        <c:gapWidth val="100"/>
        <c:axId val="125454336"/>
        <c:axId val="126960192"/>
      </c:barChart>
      <c:catAx>
        <c:axId val="125454336"/>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6960192"/>
        <c:crosses val="autoZero"/>
        <c:auto val="1"/>
        <c:lblAlgn val="ctr"/>
        <c:lblOffset val="100"/>
        <c:noMultiLvlLbl val="0"/>
      </c:catAx>
      <c:valAx>
        <c:axId val="126960192"/>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5454336"/>
        <c:crosses val="autoZero"/>
        <c:crossBetween val="between"/>
      </c:valAx>
      <c:spPr>
        <a:noFill/>
        <a:ln>
          <a:noFill/>
        </a:ln>
        <a:effectLst/>
      </c:spPr>
    </c:plotArea>
    <c:legend>
      <c:legendPos val="b"/>
      <c:layout>
        <c:manualLayout>
          <c:xMode val="edge"/>
          <c:yMode val="edge"/>
          <c:x val="0.30910384465830659"/>
          <c:y val="0.94539459050669516"/>
          <c:w val="0.3817921891707981"/>
          <c:h val="5.4605409493304863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Ability/disability status</c:v>
                </c:pt>
                <c:pt idx="1">
                  <c:v>Citizenship status</c:v>
                </c:pt>
                <c:pt idx="2">
                  <c:v>Political beliefs</c:v>
                </c:pt>
                <c:pt idx="3">
                  <c:v>Race/ethnicity</c:v>
                </c:pt>
                <c:pt idx="4">
                  <c:v>Religious/spiritual beliefs</c:v>
                </c:pt>
                <c:pt idx="5">
                  <c:v>Sexual orientation</c:v>
                </c:pt>
              </c:strCache>
            </c:strRef>
          </c:cat>
          <c:val>
            <c:numRef>
              <c:f>Sheet1!$B$2:$B$7</c:f>
              <c:numCache>
                <c:formatCode>0.0%</c:formatCode>
                <c:ptCount val="6"/>
                <c:pt idx="0">
                  <c:v>2.9000000000000001E-2</c:v>
                </c:pt>
                <c:pt idx="1">
                  <c:v>0</c:v>
                </c:pt>
                <c:pt idx="2">
                  <c:v>0.104</c:v>
                </c:pt>
                <c:pt idx="3">
                  <c:v>4.4999999999999998E-2</c:v>
                </c:pt>
                <c:pt idx="4">
                  <c:v>0.104</c:v>
                </c:pt>
                <c:pt idx="5">
                  <c:v>0</c:v>
                </c:pt>
              </c:numCache>
            </c:numRef>
          </c:val>
          <c:extLst>
            <c:ext xmlns:c16="http://schemas.microsoft.com/office/drawing/2014/chart" uri="{C3380CC4-5D6E-409C-BE32-E72D297353CC}">
              <c16:uniqueId val="{00000000-EAFF-4051-B0AF-37600158617B}"/>
            </c:ext>
          </c:extLst>
        </c:ser>
        <c:ser>
          <c:idx val="1"/>
          <c:order val="1"/>
          <c:tx>
            <c:strRef>
              <c:f>Sheet1!$C$1</c:f>
              <c:strCache>
                <c:ptCount val="1"/>
                <c:pt idx="0">
                  <c:v>Comparison Group </c:v>
                </c:pt>
              </c:strCache>
            </c:strRef>
          </c:tx>
          <c:spPr>
            <a:solidFill>
              <a:srgbClr val="00AB8E"/>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Ability/disability status</c:v>
                </c:pt>
                <c:pt idx="1">
                  <c:v>Citizenship status</c:v>
                </c:pt>
                <c:pt idx="2">
                  <c:v>Political beliefs</c:v>
                </c:pt>
                <c:pt idx="3">
                  <c:v>Race/ethnicity</c:v>
                </c:pt>
                <c:pt idx="4">
                  <c:v>Religious/spiritual beliefs</c:v>
                </c:pt>
                <c:pt idx="5">
                  <c:v>Sexual orientation</c:v>
                </c:pt>
              </c:strCache>
            </c:strRef>
          </c:cat>
          <c:val>
            <c:numRef>
              <c:f>Sheet1!$C$2:$C$7</c:f>
              <c:numCache>
                <c:formatCode>0.0%</c:formatCode>
                <c:ptCount val="6"/>
                <c:pt idx="0">
                  <c:v>6.5000000000000002E-2</c:v>
                </c:pt>
                <c:pt idx="1">
                  <c:v>1.7999999999999999E-2</c:v>
                </c:pt>
                <c:pt idx="2">
                  <c:v>0.158</c:v>
                </c:pt>
                <c:pt idx="3">
                  <c:v>0.104</c:v>
                </c:pt>
                <c:pt idx="4">
                  <c:v>0.13700000000000001</c:v>
                </c:pt>
                <c:pt idx="5">
                  <c:v>0.04</c:v>
                </c:pt>
              </c:numCache>
            </c:numRef>
          </c:val>
          <c:extLst>
            <c:ext xmlns:c16="http://schemas.microsoft.com/office/drawing/2014/chart" uri="{C3380CC4-5D6E-409C-BE32-E72D297353CC}">
              <c16:uniqueId val="{00000001-EAFF-4051-B0AF-37600158617B}"/>
            </c:ext>
          </c:extLst>
        </c:ser>
        <c:dLbls>
          <c:dLblPos val="ctr"/>
          <c:showLegendKey val="0"/>
          <c:showVal val="1"/>
          <c:showCatName val="0"/>
          <c:showSerName val="0"/>
          <c:showPercent val="0"/>
          <c:showBubbleSize val="0"/>
        </c:dLbls>
        <c:gapWidth val="100"/>
        <c:axId val="126682112"/>
        <c:axId val="126963072"/>
      </c:barChart>
      <c:catAx>
        <c:axId val="126682112"/>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6963072"/>
        <c:crosses val="autoZero"/>
        <c:auto val="1"/>
        <c:lblAlgn val="ctr"/>
        <c:lblOffset val="100"/>
        <c:noMultiLvlLbl val="0"/>
      </c:catAx>
      <c:valAx>
        <c:axId val="126963072"/>
        <c:scaling>
          <c:orientation val="minMax"/>
          <c:max val="0.60000000000000009"/>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6682112"/>
        <c:crosses val="autoZero"/>
        <c:crossBetween val="between"/>
      </c:valAx>
      <c:spPr>
        <a:noFill/>
        <a:ln>
          <a:noFill/>
        </a:ln>
        <a:effectLst/>
      </c:spPr>
    </c:plotArea>
    <c:legend>
      <c:legendPos val="b"/>
      <c:layout>
        <c:manualLayout>
          <c:xMode val="edge"/>
          <c:yMode val="edge"/>
          <c:x val="0.30910384465830659"/>
          <c:y val="0.94689473911914857"/>
          <c:w val="0.3817921891707981"/>
          <c:h val="5.3105260880851435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2"/>
                </a:solidFill>
                <a:latin typeface="+mn-lt"/>
                <a:ea typeface="+mn-ea"/>
                <a:cs typeface="+mn-cs"/>
              </a:defRPr>
            </a:pPr>
            <a:r>
              <a:rPr lang="en-US" sz="1800" b="1" dirty="0">
                <a:latin typeface="+mn-lt"/>
              </a:rPr>
              <a:t>Please indicate how</a:t>
            </a:r>
            <a:r>
              <a:rPr lang="en-US" sz="1800" b="1" baseline="0" dirty="0">
                <a:latin typeface="+mn-lt"/>
              </a:rPr>
              <a:t> often at this institution you have:</a:t>
            </a:r>
            <a:endParaRPr lang="en-US" sz="1800" b="1" dirty="0">
              <a:latin typeface="+mn-l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5.8435039370078698E-2"/>
          <c:y val="0.11437174519851701"/>
          <c:w val="0.92322116575050694"/>
          <c:h val="0.62862177906900363"/>
        </c:manualLayout>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Assisted a student 
with a problem about discrimination</c:v>
                </c:pt>
                <c:pt idx="1">
                  <c:v>Assisted another staff member with a problem about discrimination</c:v>
                </c:pt>
                <c:pt idx="2">
                  <c:v>Witnessed discrimination</c:v>
                </c:pt>
                <c:pt idx="3">
                  <c:v>Felt my ideas were dismissed by my colleagues</c:v>
                </c:pt>
                <c:pt idx="4">
                  <c:v>Heard insensitive or disparaging remarks about race/ethnicity from staff</c:v>
                </c:pt>
              </c:strCache>
            </c:strRef>
          </c:cat>
          <c:val>
            <c:numRef>
              <c:f>Sheet1!$B$2:$B$6</c:f>
              <c:numCache>
                <c:formatCode>0.0%</c:formatCode>
                <c:ptCount val="5"/>
                <c:pt idx="0">
                  <c:v>0.43099999999999999</c:v>
                </c:pt>
                <c:pt idx="1">
                  <c:v>0.313</c:v>
                </c:pt>
                <c:pt idx="2">
                  <c:v>0.4</c:v>
                </c:pt>
                <c:pt idx="3">
                  <c:v>0.56100000000000005</c:v>
                </c:pt>
                <c:pt idx="4">
                  <c:v>0.313</c:v>
                </c:pt>
              </c:numCache>
            </c:numRef>
          </c:val>
          <c:extLst>
            <c:ext xmlns:c16="http://schemas.microsoft.com/office/drawing/2014/chart" uri="{C3380CC4-5D6E-409C-BE32-E72D297353CC}">
              <c16:uniqueId val="{00000000-11F8-42E6-9B35-417DA226FA55}"/>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Assisted a student 
with a problem about discrimination</c:v>
                </c:pt>
                <c:pt idx="1">
                  <c:v>Assisted another staff member with a problem about discrimination</c:v>
                </c:pt>
                <c:pt idx="2">
                  <c:v>Witnessed discrimination</c:v>
                </c:pt>
                <c:pt idx="3">
                  <c:v>Felt my ideas were dismissed by my colleagues</c:v>
                </c:pt>
                <c:pt idx="4">
                  <c:v>Heard insensitive or disparaging remarks about race/ethnicity from staff</c:v>
                </c:pt>
              </c:strCache>
            </c:strRef>
          </c:cat>
          <c:val>
            <c:numRef>
              <c:f>Sheet1!$C$2:$C$6</c:f>
              <c:numCache>
                <c:formatCode>0.0%</c:formatCode>
                <c:ptCount val="5"/>
                <c:pt idx="0">
                  <c:v>0.48699999999999999</c:v>
                </c:pt>
                <c:pt idx="1">
                  <c:v>0.42299999999999999</c:v>
                </c:pt>
                <c:pt idx="2">
                  <c:v>0.47099999999999997</c:v>
                </c:pt>
                <c:pt idx="3">
                  <c:v>0.55500000000000005</c:v>
                </c:pt>
                <c:pt idx="4">
                  <c:v>0.32100000000000001</c:v>
                </c:pt>
              </c:numCache>
            </c:numRef>
          </c:val>
          <c:extLst>
            <c:ext xmlns:c16="http://schemas.microsoft.com/office/drawing/2014/chart" uri="{C3380CC4-5D6E-409C-BE32-E72D297353CC}">
              <c16:uniqueId val="{00000001-11F8-42E6-9B35-417DA226FA55}"/>
            </c:ext>
          </c:extLst>
        </c:ser>
        <c:dLbls>
          <c:dLblPos val="ctr"/>
          <c:showLegendKey val="0"/>
          <c:showVal val="1"/>
          <c:showCatName val="0"/>
          <c:showSerName val="0"/>
          <c:showPercent val="0"/>
          <c:showBubbleSize val="0"/>
        </c:dLbls>
        <c:gapWidth val="100"/>
        <c:axId val="126800384"/>
        <c:axId val="126964800"/>
      </c:barChart>
      <c:catAx>
        <c:axId val="126800384"/>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6964800"/>
        <c:crosses val="autoZero"/>
        <c:auto val="1"/>
        <c:lblAlgn val="ctr"/>
        <c:lblOffset val="100"/>
        <c:noMultiLvlLbl val="0"/>
      </c:catAx>
      <c:valAx>
        <c:axId val="126964800"/>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6800384"/>
        <c:crosses val="autoZero"/>
        <c:crossBetween val="between"/>
      </c:valAx>
      <c:spPr>
        <a:noFill/>
        <a:ln>
          <a:noFill/>
        </a:ln>
        <a:effectLst/>
      </c:spPr>
    </c:plotArea>
    <c:legend>
      <c:legendPos val="b"/>
      <c:layout>
        <c:manualLayout>
          <c:xMode val="edge"/>
          <c:yMode val="edge"/>
          <c:x val="0.31336366562670231"/>
          <c:y val="0.95291517577669482"/>
          <c:w val="0.38899581538156786"/>
          <c:h val="4.7084824223305143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2"/>
                </a:solidFill>
                <a:latin typeface="+mj-lt"/>
                <a:ea typeface="+mn-ea"/>
                <a:cs typeface="+mn-cs"/>
              </a:defRPr>
            </a:pPr>
            <a:r>
              <a:rPr lang="en-US" sz="1800" b="1" dirty="0">
                <a:effectLst/>
                <a:latin typeface="Garamond" panose="02020404030301010803" pitchFamily="18" charset="0"/>
              </a:rPr>
              <a:t>Satisfaction with timeliness of administrative responses to:</a:t>
            </a:r>
            <a:endParaRPr lang="en-US" sz="1800" dirty="0">
              <a:effectLst/>
              <a:latin typeface="Garamond" panose="02020404030301010803" pitchFamily="18" charset="0"/>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2"/>
              </a:solidFill>
              <a:latin typeface="+mj-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Campus emergencies</c:v>
                </c:pt>
                <c:pt idx="1">
                  <c:v>Sexual assault</c:v>
                </c:pt>
                <c:pt idx="2">
                  <c:v>Discrimination/bias</c:v>
                </c:pt>
              </c:strCache>
            </c:strRef>
          </c:cat>
          <c:val>
            <c:numRef>
              <c:f>Sheet1!$B$2:$B$4</c:f>
              <c:numCache>
                <c:formatCode>0.0%</c:formatCode>
                <c:ptCount val="3"/>
                <c:pt idx="0">
                  <c:v>0.621</c:v>
                </c:pt>
                <c:pt idx="1">
                  <c:v>0.57499999999999996</c:v>
                </c:pt>
                <c:pt idx="2">
                  <c:v>0.47499999999999998</c:v>
                </c:pt>
              </c:numCache>
            </c:numRef>
          </c:val>
          <c:extLst>
            <c:ext xmlns:c16="http://schemas.microsoft.com/office/drawing/2014/chart" uri="{C3380CC4-5D6E-409C-BE32-E72D297353CC}">
              <c16:uniqueId val="{00000000-A1A0-4B15-A9A5-18FAF327EFF0}"/>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Campus emergencies</c:v>
                </c:pt>
                <c:pt idx="1">
                  <c:v>Sexual assault</c:v>
                </c:pt>
                <c:pt idx="2">
                  <c:v>Discrimination/bias</c:v>
                </c:pt>
              </c:strCache>
            </c:strRef>
          </c:cat>
          <c:val>
            <c:numRef>
              <c:f>Sheet1!$C$2:$C$4</c:f>
              <c:numCache>
                <c:formatCode>0.0%</c:formatCode>
                <c:ptCount val="3"/>
                <c:pt idx="0">
                  <c:v>0.71699999999999997</c:v>
                </c:pt>
                <c:pt idx="1">
                  <c:v>0.59299999999999997</c:v>
                </c:pt>
                <c:pt idx="2">
                  <c:v>0.505</c:v>
                </c:pt>
              </c:numCache>
            </c:numRef>
          </c:val>
          <c:extLst>
            <c:ext xmlns:c16="http://schemas.microsoft.com/office/drawing/2014/chart" uri="{C3380CC4-5D6E-409C-BE32-E72D297353CC}">
              <c16:uniqueId val="{00000001-A1A0-4B15-A9A5-18FAF327EFF0}"/>
            </c:ext>
          </c:extLst>
        </c:ser>
        <c:dLbls>
          <c:dLblPos val="ctr"/>
          <c:showLegendKey val="0"/>
          <c:showVal val="1"/>
          <c:showCatName val="0"/>
          <c:showSerName val="0"/>
          <c:showPercent val="0"/>
          <c:showBubbleSize val="0"/>
        </c:dLbls>
        <c:gapWidth val="150"/>
        <c:axId val="129241088"/>
        <c:axId val="126967104"/>
      </c:barChart>
      <c:catAx>
        <c:axId val="129241088"/>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6967104"/>
        <c:crosses val="autoZero"/>
        <c:auto val="1"/>
        <c:lblAlgn val="ctr"/>
        <c:lblOffset val="100"/>
        <c:noMultiLvlLbl val="0"/>
      </c:catAx>
      <c:valAx>
        <c:axId val="126967104"/>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9241088"/>
        <c:crosses val="autoZero"/>
        <c:crossBetween val="between"/>
      </c:valAx>
      <c:spPr>
        <a:noFill/>
        <a:ln>
          <a:noFill/>
        </a:ln>
        <a:effectLst/>
      </c:spPr>
    </c:plotArea>
    <c:legend>
      <c:legendPos val="b"/>
      <c:layout>
        <c:manualLayout>
          <c:xMode val="edge"/>
          <c:yMode val="edge"/>
          <c:x val="0.2998445853990474"/>
          <c:y val="0.94754927263994693"/>
          <c:w val="0.3817921891707981"/>
          <c:h val="5.2450727360053052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2"/>
                </a:solidFill>
                <a:latin typeface="+mn-lt"/>
                <a:ea typeface="+mn-ea"/>
                <a:cs typeface="+mn-cs"/>
              </a:defRPr>
            </a:pPr>
            <a:r>
              <a:rPr lang="en-US" sz="1800" dirty="0"/>
              <a:t>My Supervisor:</a:t>
            </a:r>
          </a:p>
        </c:rich>
      </c:tx>
      <c:layout>
        <c:manualLayout>
          <c:xMode val="edge"/>
          <c:yMode val="edge"/>
          <c:x val="0.40811728395061725"/>
          <c:y val="0"/>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6.8836273937979975E-2"/>
          <c:y val="8.3415776269824687E-2"/>
          <c:w val="0.91727483717313096"/>
          <c:h val="0.63358689787446887"/>
        </c:manualLayout>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Cares about my well-being</c:v>
                </c:pt>
                <c:pt idx="1">
                  <c:v>Supports my professional development</c:v>
                </c:pt>
                <c:pt idx="2">
                  <c:v>Sets unrealistic expectations for my job</c:v>
                </c:pt>
                <c:pt idx="3">
                  <c:v>Demonstrates a commitment to diversity and inclusion</c:v>
                </c:pt>
                <c:pt idx="4">
                  <c:v>Provides me with feedback that assists me in performing my job responsibilties</c:v>
                </c:pt>
                <c:pt idx="5">
                  <c:v>Advocates for me</c:v>
                </c:pt>
              </c:strCache>
            </c:strRef>
          </c:cat>
          <c:val>
            <c:numRef>
              <c:f>Sheet1!$B$2:$B$7</c:f>
              <c:numCache>
                <c:formatCode>0.0%</c:formatCode>
                <c:ptCount val="6"/>
                <c:pt idx="0">
                  <c:v>0.95599999999999996</c:v>
                </c:pt>
                <c:pt idx="1">
                  <c:v>0.86599999999999999</c:v>
                </c:pt>
                <c:pt idx="2">
                  <c:v>0.20899999999999999</c:v>
                </c:pt>
                <c:pt idx="3">
                  <c:v>0.88100000000000001</c:v>
                </c:pt>
                <c:pt idx="4">
                  <c:v>0.86799999999999999</c:v>
                </c:pt>
                <c:pt idx="5">
                  <c:v>0.83599999999999997</c:v>
                </c:pt>
              </c:numCache>
            </c:numRef>
          </c:val>
          <c:extLst>
            <c:ext xmlns:c16="http://schemas.microsoft.com/office/drawing/2014/chart" uri="{C3380CC4-5D6E-409C-BE32-E72D297353CC}">
              <c16:uniqueId val="{00000000-11FC-43B8-B756-3014F446DC2D}"/>
            </c:ext>
          </c:extLst>
        </c:ser>
        <c:ser>
          <c:idx val="1"/>
          <c:order val="1"/>
          <c:tx>
            <c:strRef>
              <c:f>Sheet1!$C$1</c:f>
              <c:strCache>
                <c:ptCount val="1"/>
                <c:pt idx="0">
                  <c:v>Comparison Group </c:v>
                </c:pt>
              </c:strCache>
            </c:strRef>
          </c:tx>
          <c:spPr>
            <a:solidFill>
              <a:srgbClr val="00AB8E"/>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Cares about my well-being</c:v>
                </c:pt>
                <c:pt idx="1">
                  <c:v>Supports my professional development</c:v>
                </c:pt>
                <c:pt idx="2">
                  <c:v>Sets unrealistic expectations for my job</c:v>
                </c:pt>
                <c:pt idx="3">
                  <c:v>Demonstrates a commitment to diversity and inclusion</c:v>
                </c:pt>
                <c:pt idx="4">
                  <c:v>Provides me with feedback that assists me in performing my job responsibilties</c:v>
                </c:pt>
                <c:pt idx="5">
                  <c:v>Advocates for me</c:v>
                </c:pt>
              </c:strCache>
            </c:strRef>
          </c:cat>
          <c:val>
            <c:numRef>
              <c:f>Sheet1!$C$2:$C$7</c:f>
              <c:numCache>
                <c:formatCode>0.0%</c:formatCode>
                <c:ptCount val="6"/>
                <c:pt idx="0">
                  <c:v>0.93600000000000005</c:v>
                </c:pt>
                <c:pt idx="1">
                  <c:v>0.86699999999999999</c:v>
                </c:pt>
                <c:pt idx="2">
                  <c:v>0.188</c:v>
                </c:pt>
                <c:pt idx="3">
                  <c:v>0.91300000000000003</c:v>
                </c:pt>
                <c:pt idx="4">
                  <c:v>0.80400000000000005</c:v>
                </c:pt>
                <c:pt idx="5">
                  <c:v>0.84199999999999997</c:v>
                </c:pt>
              </c:numCache>
            </c:numRef>
          </c:val>
          <c:extLst>
            <c:ext xmlns:c16="http://schemas.microsoft.com/office/drawing/2014/chart" uri="{C3380CC4-5D6E-409C-BE32-E72D297353CC}">
              <c16:uniqueId val="{00000001-11FC-43B8-B756-3014F446DC2D}"/>
            </c:ext>
          </c:extLst>
        </c:ser>
        <c:dLbls>
          <c:dLblPos val="ctr"/>
          <c:showLegendKey val="0"/>
          <c:showVal val="1"/>
          <c:showCatName val="0"/>
          <c:showSerName val="0"/>
          <c:showPercent val="0"/>
          <c:showBubbleSize val="0"/>
        </c:dLbls>
        <c:gapWidth val="75"/>
        <c:axId val="129425408"/>
        <c:axId val="129206528"/>
      </c:barChart>
      <c:catAx>
        <c:axId val="129425408"/>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9206528"/>
        <c:crosses val="autoZero"/>
        <c:auto val="1"/>
        <c:lblAlgn val="ctr"/>
        <c:lblOffset val="100"/>
        <c:noMultiLvlLbl val="0"/>
      </c:catAx>
      <c:valAx>
        <c:axId val="129206528"/>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9425408"/>
        <c:crosses val="autoZero"/>
        <c:crossBetween val="between"/>
      </c:valAx>
      <c:spPr>
        <a:noFill/>
        <a:ln>
          <a:noFill/>
        </a:ln>
        <a:effectLst/>
      </c:spPr>
    </c:plotArea>
    <c:legend>
      <c:legendPos val="b"/>
      <c:layout>
        <c:manualLayout>
          <c:xMode val="edge"/>
          <c:yMode val="edge"/>
          <c:x val="0.33236232623699813"/>
          <c:y val="0.9391405717706458"/>
          <c:w val="0.33527534752600402"/>
          <c:h val="5.5547695209973699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2"/>
                </a:solidFill>
                <a:latin typeface="+mn-lt"/>
                <a:ea typeface="+mn-ea"/>
                <a:cs typeface="+mn-cs"/>
              </a:defRPr>
            </a:pPr>
            <a:r>
              <a:rPr lang="en-US" sz="1800" dirty="0"/>
              <a:t>Have you participated in any of the following</a:t>
            </a:r>
            <a:r>
              <a:rPr lang="en-US" sz="1800" baseline="0" dirty="0"/>
              <a:t> opportunities provided by this institution:</a:t>
            </a:r>
            <a:endParaRPr lang="en-US" sz="1800" dirty="0"/>
          </a:p>
        </c:rich>
      </c:tx>
      <c:layout>
        <c:manualLayout>
          <c:xMode val="edge"/>
          <c:yMode val="edge"/>
          <c:x val="0.140880503144654"/>
          <c:y val="0"/>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5.8435039370078698E-2"/>
          <c:y val="0.11437174519851701"/>
          <c:w val="0.92322116575050694"/>
          <c:h val="0.72293191292264902"/>
        </c:manualLayout>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Diversity-related trainings or workshops</c:v>
                </c:pt>
                <c:pt idx="1">
                  <c:v>Optional technical skill development</c:v>
                </c:pt>
                <c:pt idx="2">
                  <c:v>Leadership development</c:v>
                </c:pt>
                <c:pt idx="3">
                  <c:v>Health and wellness programs</c:v>
                </c:pt>
                <c:pt idx="4">
                  <c:v>Mentorship</c:v>
                </c:pt>
              </c:strCache>
            </c:strRef>
          </c:cat>
          <c:val>
            <c:numRef>
              <c:f>Sheet1!$B$2:$B$6</c:f>
              <c:numCache>
                <c:formatCode>0.0%</c:formatCode>
                <c:ptCount val="5"/>
                <c:pt idx="0">
                  <c:v>0.39100000000000001</c:v>
                </c:pt>
                <c:pt idx="1">
                  <c:v>0.24199999999999999</c:v>
                </c:pt>
                <c:pt idx="2">
                  <c:v>0.27700000000000002</c:v>
                </c:pt>
                <c:pt idx="3">
                  <c:v>0.439</c:v>
                </c:pt>
                <c:pt idx="4">
                  <c:v>0.125</c:v>
                </c:pt>
              </c:numCache>
            </c:numRef>
          </c:val>
          <c:extLst>
            <c:ext xmlns:c16="http://schemas.microsoft.com/office/drawing/2014/chart" uri="{C3380CC4-5D6E-409C-BE32-E72D297353CC}">
              <c16:uniqueId val="{00000000-32AA-4D78-B0DD-F519F54439A7}"/>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Diversity-related trainings or workshops</c:v>
                </c:pt>
                <c:pt idx="1">
                  <c:v>Optional technical skill development</c:v>
                </c:pt>
                <c:pt idx="2">
                  <c:v>Leadership development</c:v>
                </c:pt>
                <c:pt idx="3">
                  <c:v>Health and wellness programs</c:v>
                </c:pt>
                <c:pt idx="4">
                  <c:v>Mentorship</c:v>
                </c:pt>
              </c:strCache>
            </c:strRef>
          </c:cat>
          <c:val>
            <c:numRef>
              <c:f>Sheet1!$C$2:$C$6</c:f>
              <c:numCache>
                <c:formatCode>0.0%</c:formatCode>
                <c:ptCount val="5"/>
                <c:pt idx="0">
                  <c:v>0.55300000000000005</c:v>
                </c:pt>
                <c:pt idx="1">
                  <c:v>0.32700000000000001</c:v>
                </c:pt>
                <c:pt idx="2">
                  <c:v>0.25700000000000001</c:v>
                </c:pt>
                <c:pt idx="3">
                  <c:v>0.36</c:v>
                </c:pt>
                <c:pt idx="4">
                  <c:v>0.16</c:v>
                </c:pt>
              </c:numCache>
            </c:numRef>
          </c:val>
          <c:extLst>
            <c:ext xmlns:c16="http://schemas.microsoft.com/office/drawing/2014/chart" uri="{C3380CC4-5D6E-409C-BE32-E72D297353CC}">
              <c16:uniqueId val="{00000001-32AA-4D78-B0DD-F519F54439A7}"/>
            </c:ext>
          </c:extLst>
        </c:ser>
        <c:dLbls>
          <c:dLblPos val="ctr"/>
          <c:showLegendKey val="0"/>
          <c:showVal val="1"/>
          <c:showCatName val="0"/>
          <c:showSerName val="0"/>
          <c:showPercent val="0"/>
          <c:showBubbleSize val="0"/>
        </c:dLbls>
        <c:gapWidth val="100"/>
        <c:axId val="129426944"/>
        <c:axId val="129208832"/>
      </c:barChart>
      <c:catAx>
        <c:axId val="129426944"/>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9208832"/>
        <c:crosses val="autoZero"/>
        <c:auto val="1"/>
        <c:lblAlgn val="ctr"/>
        <c:lblOffset val="100"/>
        <c:noMultiLvlLbl val="0"/>
      </c:catAx>
      <c:valAx>
        <c:axId val="129208832"/>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9426944"/>
        <c:crosses val="autoZero"/>
        <c:crossBetween val="between"/>
      </c:valAx>
      <c:spPr>
        <a:noFill/>
        <a:ln>
          <a:noFill/>
        </a:ln>
        <a:effectLst/>
      </c:spPr>
    </c:plotArea>
    <c:legend>
      <c:legendPos val="b"/>
      <c:layout>
        <c:manualLayout>
          <c:xMode val="edge"/>
          <c:yMode val="edge"/>
          <c:x val="0.31336366562670231"/>
          <c:y val="0.95134632706834343"/>
          <c:w val="0.38899581538156786"/>
          <c:h val="4.8653672931656546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435039370078698E-2"/>
          <c:y val="0.11437174519851701"/>
          <c:w val="0.92322116575050694"/>
          <c:h val="0.72293191292264902"/>
        </c:manualLayout>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Campus leadership communicated effectively regarding the pandemic</c:v>
                </c:pt>
                <c:pt idx="1">
                  <c:v>The decisions leaders made with respect to in-person operations on campus were appropriate</c:v>
                </c:pt>
                <c:pt idx="2">
                  <c:v>My institution's pandemic response considered the health and safety of staff</c:v>
                </c:pt>
                <c:pt idx="3">
                  <c:v>COVID-19 testing is accessible to staff on campus</c:v>
                </c:pt>
              </c:strCache>
            </c:strRef>
          </c:cat>
          <c:val>
            <c:numRef>
              <c:f>Sheet1!$B$2:$B$5</c:f>
              <c:numCache>
                <c:formatCode>0.0%</c:formatCode>
                <c:ptCount val="4"/>
                <c:pt idx="0">
                  <c:v>0.84699999999999998</c:v>
                </c:pt>
                <c:pt idx="1">
                  <c:v>0.85</c:v>
                </c:pt>
                <c:pt idx="2">
                  <c:v>0.88700000000000001</c:v>
                </c:pt>
                <c:pt idx="3">
                  <c:v>0.73699999999999999</c:v>
                </c:pt>
              </c:numCache>
            </c:numRef>
          </c:val>
          <c:extLst>
            <c:ext xmlns:c16="http://schemas.microsoft.com/office/drawing/2014/chart" uri="{C3380CC4-5D6E-409C-BE32-E72D297353CC}">
              <c16:uniqueId val="{00000000-32AA-4D78-B0DD-F519F54439A7}"/>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Campus leadership communicated effectively regarding the pandemic</c:v>
                </c:pt>
                <c:pt idx="1">
                  <c:v>The decisions leaders made with respect to in-person operations on campus were appropriate</c:v>
                </c:pt>
                <c:pt idx="2">
                  <c:v>My institution's pandemic response considered the health and safety of staff</c:v>
                </c:pt>
                <c:pt idx="3">
                  <c:v>COVID-19 testing is accessible to staff on campus</c:v>
                </c:pt>
              </c:strCache>
            </c:strRef>
          </c:cat>
          <c:val>
            <c:numRef>
              <c:f>Sheet1!$C$2:$C$5</c:f>
              <c:numCache>
                <c:formatCode>0.0%</c:formatCode>
                <c:ptCount val="4"/>
                <c:pt idx="0">
                  <c:v>0.871</c:v>
                </c:pt>
                <c:pt idx="1">
                  <c:v>0.84799999999999998</c:v>
                </c:pt>
                <c:pt idx="2">
                  <c:v>0.91500000000000004</c:v>
                </c:pt>
                <c:pt idx="3">
                  <c:v>0.74299999999999999</c:v>
                </c:pt>
              </c:numCache>
            </c:numRef>
          </c:val>
          <c:extLst>
            <c:ext xmlns:c16="http://schemas.microsoft.com/office/drawing/2014/chart" uri="{C3380CC4-5D6E-409C-BE32-E72D297353CC}">
              <c16:uniqueId val="{00000001-32AA-4D78-B0DD-F519F54439A7}"/>
            </c:ext>
          </c:extLst>
        </c:ser>
        <c:dLbls>
          <c:dLblPos val="ctr"/>
          <c:showLegendKey val="0"/>
          <c:showVal val="1"/>
          <c:showCatName val="0"/>
          <c:showSerName val="0"/>
          <c:showPercent val="0"/>
          <c:showBubbleSize val="0"/>
        </c:dLbls>
        <c:gapWidth val="100"/>
        <c:axId val="129426944"/>
        <c:axId val="129208832"/>
      </c:barChart>
      <c:catAx>
        <c:axId val="129426944"/>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9208832"/>
        <c:crosses val="autoZero"/>
        <c:auto val="1"/>
        <c:lblAlgn val="ctr"/>
        <c:lblOffset val="100"/>
        <c:noMultiLvlLbl val="0"/>
      </c:catAx>
      <c:valAx>
        <c:axId val="129208832"/>
        <c:scaling>
          <c:orientation val="minMax"/>
          <c:max val="1"/>
          <c:min val="0"/>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129426944"/>
        <c:crosses val="autoZero"/>
        <c:crossBetween val="between"/>
      </c:valAx>
      <c:spPr>
        <a:noFill/>
        <a:ln>
          <a:noFill/>
        </a:ln>
        <a:effectLst/>
      </c:spPr>
    </c:plotArea>
    <c:legend>
      <c:legendPos val="b"/>
      <c:layout>
        <c:manualLayout>
          <c:xMode val="edge"/>
          <c:yMode val="edge"/>
          <c:x val="0.3247480515798295"/>
          <c:y val="0.94961891493197836"/>
          <c:w val="0.35921551007622188"/>
          <c:h val="4.7902958921644381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2"/>
                </a:solidFill>
                <a:latin typeface="+mn-lt"/>
                <a:ea typeface="+mn-ea"/>
                <a:cs typeface="+mn-cs"/>
              </a:defRPr>
            </a:pPr>
            <a:r>
              <a:rPr lang="en-US" sz="1800" b="1" i="0" baseline="0" dirty="0">
                <a:effectLst/>
              </a:rPr>
              <a:t>Rate the extent to which each of the following continues to be a source of stress due to the COVID-19 pandemic:</a:t>
            </a:r>
            <a:endParaRPr lang="en-US"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Your Institution</c:v>
                </c:pt>
              </c:strCache>
            </c:strRef>
          </c:tx>
          <c:spPr>
            <a:solidFill>
              <a:srgbClr val="1F2A44"/>
            </a:solidFill>
            <a:ln>
              <a:noFill/>
            </a:ln>
            <a:effectLst/>
          </c:spPr>
          <c:invertIfNegative val="0"/>
          <c:dLbls>
            <c:spPr>
              <a:solidFill>
                <a:srgbClr val="1F2A44"/>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Physical health</c:v>
                </c:pt>
                <c:pt idx="1">
                  <c:v>Mental health</c:v>
                </c:pt>
                <c:pt idx="2">
                  <c:v>Health of loved ones</c:v>
                </c:pt>
                <c:pt idx="3">
                  <c:v>The extent to which others wear masks while out in public</c:v>
                </c:pt>
                <c:pt idx="4">
                  <c:v>Personal finances</c:v>
                </c:pt>
              </c:strCache>
            </c:strRef>
          </c:cat>
          <c:val>
            <c:numRef>
              <c:f>Sheet1!$B$2:$B$6</c:f>
              <c:numCache>
                <c:formatCode>0.0%</c:formatCode>
                <c:ptCount val="5"/>
                <c:pt idx="0">
                  <c:v>0.152</c:v>
                </c:pt>
                <c:pt idx="1">
                  <c:v>0.30299999999999999</c:v>
                </c:pt>
                <c:pt idx="2">
                  <c:v>0.25800000000000001</c:v>
                </c:pt>
                <c:pt idx="3">
                  <c:v>0.106</c:v>
                </c:pt>
                <c:pt idx="4">
                  <c:v>0.33300000000000002</c:v>
                </c:pt>
              </c:numCache>
            </c:numRef>
          </c:val>
          <c:extLst>
            <c:ext xmlns:c16="http://schemas.microsoft.com/office/drawing/2014/chart" uri="{C3380CC4-5D6E-409C-BE32-E72D297353CC}">
              <c16:uniqueId val="{00000000-2BD7-445A-8139-BDDD91D061CC}"/>
            </c:ext>
          </c:extLst>
        </c:ser>
        <c:ser>
          <c:idx val="1"/>
          <c:order val="1"/>
          <c:tx>
            <c:strRef>
              <c:f>Sheet1!$C$1</c:f>
              <c:strCache>
                <c:ptCount val="1"/>
                <c:pt idx="0">
                  <c:v>Comparison Group </c:v>
                </c:pt>
              </c:strCache>
            </c:strRef>
          </c:tx>
          <c:spPr>
            <a:solidFill>
              <a:srgbClr val="00AB8E"/>
            </a:solidFill>
            <a:ln>
              <a:noFill/>
            </a:ln>
            <a:effectLst/>
          </c:spPr>
          <c:invertIfNegative val="0"/>
          <c:dLbls>
            <c:spPr>
              <a:solidFill>
                <a:srgbClr val="00AB8E"/>
              </a:solid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Physical health</c:v>
                </c:pt>
                <c:pt idx="1">
                  <c:v>Mental health</c:v>
                </c:pt>
                <c:pt idx="2">
                  <c:v>Health of loved ones</c:v>
                </c:pt>
                <c:pt idx="3">
                  <c:v>The extent to which others wear masks while out in public</c:v>
                </c:pt>
                <c:pt idx="4">
                  <c:v>Personal finances</c:v>
                </c:pt>
              </c:strCache>
            </c:strRef>
          </c:cat>
          <c:val>
            <c:numRef>
              <c:f>Sheet1!$C$2:$C$6</c:f>
              <c:numCache>
                <c:formatCode>0.0%</c:formatCode>
                <c:ptCount val="5"/>
                <c:pt idx="0">
                  <c:v>0.22500000000000001</c:v>
                </c:pt>
                <c:pt idx="1">
                  <c:v>0.34499999999999997</c:v>
                </c:pt>
                <c:pt idx="2">
                  <c:v>0.373</c:v>
                </c:pt>
                <c:pt idx="3">
                  <c:v>0.124</c:v>
                </c:pt>
                <c:pt idx="4">
                  <c:v>0.39</c:v>
                </c:pt>
              </c:numCache>
            </c:numRef>
          </c:val>
          <c:extLst>
            <c:ext xmlns:c16="http://schemas.microsoft.com/office/drawing/2014/chart" uri="{C3380CC4-5D6E-409C-BE32-E72D297353CC}">
              <c16:uniqueId val="{00000001-2BD7-445A-8139-BDDD91D061CC}"/>
            </c:ext>
          </c:extLst>
        </c:ser>
        <c:dLbls>
          <c:dLblPos val="ctr"/>
          <c:showLegendKey val="0"/>
          <c:showVal val="1"/>
          <c:showCatName val="0"/>
          <c:showSerName val="0"/>
          <c:showPercent val="0"/>
          <c:showBubbleSize val="0"/>
        </c:dLbls>
        <c:gapWidth val="50"/>
        <c:axId val="117128704"/>
        <c:axId val="114489536"/>
      </c:barChart>
      <c:catAx>
        <c:axId val="117128704"/>
        <c:scaling>
          <c:orientation val="minMax"/>
        </c:scaling>
        <c:delete val="0"/>
        <c:axPos val="b"/>
        <c:numFmt formatCode="General" sourceLinked="1"/>
        <c:majorTickMark val="in"/>
        <c:minorTickMark val="none"/>
        <c:tickLblPos val="nextTo"/>
        <c:spPr>
          <a:noFill/>
          <a:ln w="9525" cap="flat" cmpd="sng" algn="ctr">
            <a:solidFill>
              <a:schemeClr val="tx2"/>
            </a:solidFill>
            <a:round/>
          </a:ln>
          <a:effectLst/>
        </c:spPr>
        <c:txPr>
          <a:bodyPr rot="0" spcFirstLastPara="1" vertOverflow="ellipsis" wrap="square" anchor="ctr" anchorCtr="0"/>
          <a:lstStyle/>
          <a:p>
            <a:pPr>
              <a:defRPr sz="1200" b="1" i="0" u="none" strike="noStrike" kern="1200" baseline="0">
                <a:solidFill>
                  <a:schemeClr val="tx2"/>
                </a:solidFill>
                <a:latin typeface="+mn-lt"/>
                <a:ea typeface="+mn-ea"/>
                <a:cs typeface="+mn-cs"/>
              </a:defRPr>
            </a:pPr>
            <a:endParaRPr lang="en-US"/>
          </a:p>
        </c:txPr>
        <c:crossAx val="114489536"/>
        <c:crosses val="autoZero"/>
        <c:auto val="1"/>
        <c:lblAlgn val="ctr"/>
        <c:lblOffset val="100"/>
        <c:noMultiLvlLbl val="0"/>
      </c:catAx>
      <c:valAx>
        <c:axId val="114489536"/>
        <c:scaling>
          <c:orientation val="minMax"/>
          <c:max val="1"/>
        </c:scaling>
        <c:delete val="0"/>
        <c:axPos val="l"/>
        <c:numFmt formatCode="0%" sourceLinked="0"/>
        <c:majorTickMark val="none"/>
        <c:minorTickMark val="none"/>
        <c:tickLblPos val="nextTo"/>
        <c:spPr>
          <a:noFill/>
          <a:ln>
            <a:solidFill>
              <a:srgbClr val="1F2A44"/>
            </a:solidFill>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crossAx val="117128704"/>
        <c:crosses val="autoZero"/>
        <c:crossBetween val="between"/>
      </c:valAx>
      <c:spPr>
        <a:noFill/>
        <a:ln>
          <a:noFill/>
        </a:ln>
        <a:effectLst/>
      </c:spPr>
    </c:plotArea>
    <c:legend>
      <c:legendPos val="b"/>
      <c:layout>
        <c:manualLayout>
          <c:xMode val="edge"/>
          <c:yMode val="edge"/>
          <c:x val="0.32353697564120282"/>
          <c:y val="0.94886160063325398"/>
          <c:w val="0.36169786342496663"/>
          <c:h val="5.1138399366745822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2"/>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2000" b="1" i="0">
                <a:solidFill>
                  <a:schemeClr val="tx2"/>
                </a:solidFill>
                <a:latin typeface="Franklin Gothic Medium" panose="020B0603020102020204" pitchFamily="34" charset="0"/>
              </a:defRPr>
            </a:pPr>
            <a:r>
              <a:rPr lang="en-US" sz="2000" b="1" i="0" dirty="0">
                <a:solidFill>
                  <a:schemeClr val="tx2"/>
                </a:solidFill>
                <a:latin typeface="+mj-lt"/>
              </a:rPr>
              <a:t>Employment Status</a:t>
            </a:r>
          </a:p>
        </c:rich>
      </c:tx>
      <c:layout>
        <c:manualLayout>
          <c:xMode val="edge"/>
          <c:yMode val="edge"/>
          <c:x val="0.21157943293605244"/>
          <c:y val="3.6604325899460312E-2"/>
        </c:manualLayout>
      </c:layout>
      <c:overlay val="0"/>
    </c:title>
    <c:autoTitleDeleted val="0"/>
    <c:plotArea>
      <c:layout>
        <c:manualLayout>
          <c:layoutTarget val="inner"/>
          <c:xMode val="edge"/>
          <c:yMode val="edge"/>
          <c:x val="0.13828056891097373"/>
          <c:y val="0.1904927934839564"/>
          <c:w val="0.78738281387750098"/>
          <c:h val="0.44423158132120566"/>
        </c:manualLayout>
      </c:layout>
      <c:barChart>
        <c:barDir val="col"/>
        <c:grouping val="clustered"/>
        <c:varyColors val="0"/>
        <c:ser>
          <c:idx val="0"/>
          <c:order val="0"/>
          <c:tx>
            <c:strRef>
              <c:f>Sheet1!$B$1</c:f>
              <c:strCache>
                <c:ptCount val="1"/>
              </c:strCache>
            </c:strRef>
          </c:tx>
          <c:spPr>
            <a:solidFill>
              <a:schemeClr val="accent5"/>
            </a:solidFill>
          </c:spPr>
          <c:invertIfNegative val="0"/>
          <c:dPt>
            <c:idx val="0"/>
            <c:invertIfNegative val="0"/>
            <c:bubble3D val="0"/>
            <c:spPr>
              <a:solidFill>
                <a:srgbClr val="00AB8E"/>
              </a:solidFill>
            </c:spPr>
            <c:extLst>
              <c:ext xmlns:c16="http://schemas.microsoft.com/office/drawing/2014/chart" uri="{C3380CC4-5D6E-409C-BE32-E72D297353CC}">
                <c16:uniqueId val="{00000001-D775-45F5-B32F-3A52D4BEDE1C}"/>
              </c:ext>
            </c:extLst>
          </c:dPt>
          <c:dPt>
            <c:idx val="1"/>
            <c:invertIfNegative val="0"/>
            <c:bubble3D val="0"/>
            <c:spPr>
              <a:solidFill>
                <a:srgbClr val="FF0000"/>
              </a:solidFill>
            </c:spPr>
            <c:extLst>
              <c:ext xmlns:c16="http://schemas.microsoft.com/office/drawing/2014/chart" uri="{C3380CC4-5D6E-409C-BE32-E72D297353CC}">
                <c16:uniqueId val="{00000003-D775-45F5-B32F-3A52D4BEDE1C}"/>
              </c:ext>
            </c:extLst>
          </c:dPt>
          <c:dPt>
            <c:idx val="2"/>
            <c:invertIfNegative val="0"/>
            <c:bubble3D val="0"/>
            <c:spPr>
              <a:solidFill>
                <a:schemeClr val="accent3"/>
              </a:solidFill>
            </c:spPr>
            <c:extLst>
              <c:ext xmlns:c16="http://schemas.microsoft.com/office/drawing/2014/chart" uri="{C3380CC4-5D6E-409C-BE32-E72D297353CC}">
                <c16:uniqueId val="{00000005-D775-45F5-B32F-3A52D4BEDE1C}"/>
              </c:ext>
            </c:extLst>
          </c:dPt>
          <c:dPt>
            <c:idx val="3"/>
            <c:invertIfNegative val="0"/>
            <c:bubble3D val="0"/>
            <c:spPr>
              <a:solidFill>
                <a:schemeClr val="accent4"/>
              </a:solidFill>
            </c:spPr>
            <c:extLst>
              <c:ext xmlns:c16="http://schemas.microsoft.com/office/drawing/2014/chart" uri="{C3380CC4-5D6E-409C-BE32-E72D297353CC}">
                <c16:uniqueId val="{00000007-D775-45F5-B32F-3A52D4BEDE1C}"/>
              </c:ext>
            </c:extLst>
          </c:dPt>
          <c:dLbls>
            <c:numFmt formatCode="0.0%" sourceLinked="0"/>
            <c:spPr>
              <a:noFill/>
              <a:ln>
                <a:noFill/>
              </a:ln>
              <a:effectLst/>
            </c:spPr>
            <c:txPr>
              <a:bodyPr lIns="38100" tIns="19050" rIns="38100" bIns="19050">
                <a:spAutoFit/>
              </a:bodyPr>
              <a:lstStyle/>
              <a:p>
                <a:pPr>
                  <a:defRPr sz="1400" b="1"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Full-time, permanent</c:v>
                </c:pt>
                <c:pt idx="1">
                  <c:v>Full-time, temporary/contract</c:v>
                </c:pt>
                <c:pt idx="2">
                  <c:v>Part-time, permanent</c:v>
                </c:pt>
                <c:pt idx="3">
                  <c:v>Part-time, temporary/contract</c:v>
                </c:pt>
              </c:strCache>
            </c:strRef>
          </c:cat>
          <c:val>
            <c:numRef>
              <c:f>Sheet1!$B$2:$B$5</c:f>
              <c:numCache>
                <c:formatCode>0.00%</c:formatCode>
                <c:ptCount val="4"/>
                <c:pt idx="0">
                  <c:v>0.95699999999999996</c:v>
                </c:pt>
                <c:pt idx="1">
                  <c:v>1.4E-2</c:v>
                </c:pt>
                <c:pt idx="2">
                  <c:v>2.9000000000000001E-2</c:v>
                </c:pt>
                <c:pt idx="3" formatCode="0.0%">
                  <c:v>0</c:v>
                </c:pt>
              </c:numCache>
            </c:numRef>
          </c:val>
          <c:extLst>
            <c:ext xmlns:c16="http://schemas.microsoft.com/office/drawing/2014/chart" uri="{C3380CC4-5D6E-409C-BE32-E72D297353CC}">
              <c16:uniqueId val="{00000008-D775-45F5-B32F-3A52D4BEDE1C}"/>
            </c:ext>
          </c:extLst>
        </c:ser>
        <c:dLbls>
          <c:showLegendKey val="0"/>
          <c:showVal val="0"/>
          <c:showCatName val="0"/>
          <c:showSerName val="0"/>
          <c:showPercent val="0"/>
          <c:showBubbleSize val="0"/>
        </c:dLbls>
        <c:gapWidth val="100"/>
        <c:axId val="1524792479"/>
        <c:axId val="1524789983"/>
      </c:barChart>
      <c:valAx>
        <c:axId val="1524789983"/>
        <c:scaling>
          <c:orientation val="minMax"/>
        </c:scaling>
        <c:delete val="1"/>
        <c:axPos val="l"/>
        <c:majorGridlines>
          <c:spPr>
            <a:ln>
              <a:noFill/>
            </a:ln>
          </c:spPr>
        </c:majorGridlines>
        <c:numFmt formatCode="0.00%" sourceLinked="1"/>
        <c:majorTickMark val="out"/>
        <c:minorTickMark val="none"/>
        <c:tickLblPos val="nextTo"/>
        <c:crossAx val="1524792479"/>
        <c:crosses val="autoZero"/>
        <c:crossBetween val="between"/>
      </c:valAx>
      <c:catAx>
        <c:axId val="1524792479"/>
        <c:scaling>
          <c:orientation val="minMax"/>
        </c:scaling>
        <c:delete val="0"/>
        <c:axPos val="b"/>
        <c:numFmt formatCode="General" sourceLinked="1"/>
        <c:majorTickMark val="out"/>
        <c:minorTickMark val="none"/>
        <c:tickLblPos val="nextTo"/>
        <c:crossAx val="1524789983"/>
        <c:crosses val="autoZero"/>
        <c:auto val="1"/>
        <c:lblAlgn val="ctr"/>
        <c:lblOffset val="100"/>
        <c:noMultiLvlLbl val="0"/>
      </c:catAx>
      <c:spPr>
        <a:ln>
          <a:noFill/>
        </a:ln>
      </c:spPr>
    </c:plotArea>
    <c:legend>
      <c:legendPos val="b"/>
      <c:overlay val="0"/>
      <c:txPr>
        <a:bodyPr/>
        <a:lstStyle/>
        <a:p>
          <a:pPr>
            <a:defRPr sz="1200" b="1">
              <a:solidFill>
                <a:schemeClr val="tx2"/>
              </a:solidFill>
            </a:defRPr>
          </a:pPr>
          <a:endParaRPr lang="en-US"/>
        </a:p>
      </c:txPr>
    </c:legend>
    <c:plotVisOnly val="1"/>
    <c:dispBlanksAs val="zero"/>
    <c:showDLblsOverMax val="0"/>
  </c:chart>
  <c:txPr>
    <a:bodyPr/>
    <a:lstStyle/>
    <a:p>
      <a:pPr>
        <a:defRPr sz="1800">
          <a:solidFill>
            <a:schemeClr val="bg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a:latin typeface="+mj-lt"/>
              </a:defRPr>
            </a:pPr>
            <a:r>
              <a:rPr lang="en-US" sz="2000" b="1" i="0" dirty="0">
                <a:latin typeface="+mj-lt"/>
              </a:rPr>
              <a:t>Campus Unit</a:t>
            </a:r>
            <a:r>
              <a:rPr lang="en-US" sz="2000" b="1" i="0" baseline="0" dirty="0">
                <a:latin typeface="+mj-lt"/>
              </a:rPr>
              <a:t> </a:t>
            </a:r>
            <a:r>
              <a:rPr lang="en-US" sz="2000" b="1" i="0" dirty="0">
                <a:latin typeface="+mj-lt"/>
              </a:rPr>
              <a:t>(Aggregated)</a:t>
            </a:r>
          </a:p>
        </c:rich>
      </c:tx>
      <c:overlay val="1"/>
    </c:title>
    <c:autoTitleDeleted val="0"/>
    <c:plotArea>
      <c:layout>
        <c:manualLayout>
          <c:layoutTarget val="inner"/>
          <c:xMode val="edge"/>
          <c:yMode val="edge"/>
          <c:x val="8.4530870557068302E-2"/>
          <c:y val="8.7462626954239397E-2"/>
          <c:w val="0.90389506218264803"/>
          <c:h val="0.64808253135024796"/>
        </c:manualLayout>
      </c:layout>
      <c:barChart>
        <c:barDir val="col"/>
        <c:grouping val="clustered"/>
        <c:varyColors val="0"/>
        <c:ser>
          <c:idx val="0"/>
          <c:order val="0"/>
          <c:spPr>
            <a:solidFill>
              <a:srgbClr val="00AB8E"/>
            </a:solidFill>
            <a:ln w="3175">
              <a:solidFill>
                <a:schemeClr val="tx2"/>
              </a:solidFill>
            </a:ln>
          </c:spPr>
          <c:invertIfNegative val="0"/>
          <c:dLbls>
            <c:numFmt formatCode="0.0%" sourceLinked="0"/>
            <c:spPr>
              <a:noFill/>
              <a:ln w="21370">
                <a:noFill/>
              </a:ln>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Academic Affairs</c:v>
                </c:pt>
                <c:pt idx="1">
                  <c:v>Business/Administrative Services</c:v>
                </c:pt>
                <c:pt idx="2">
                  <c:v>External Affairs</c:v>
                </c:pt>
                <c:pt idx="3">
                  <c:v>Student Life/Services</c:v>
                </c:pt>
                <c:pt idx="4">
                  <c:v>Leadership and Diversity</c:v>
                </c:pt>
                <c:pt idx="5">
                  <c:v>Other</c:v>
                </c:pt>
              </c:strCache>
            </c:strRef>
          </c:cat>
          <c:val>
            <c:numRef>
              <c:f>Sheet1!$B$2:$B$7</c:f>
              <c:numCache>
                <c:formatCode>0.00%</c:formatCode>
                <c:ptCount val="6"/>
                <c:pt idx="0">
                  <c:v>0.185</c:v>
                </c:pt>
                <c:pt idx="1">
                  <c:v>0.16900000000000001</c:v>
                </c:pt>
                <c:pt idx="2">
                  <c:v>0.154</c:v>
                </c:pt>
                <c:pt idx="3">
                  <c:v>0.4</c:v>
                </c:pt>
                <c:pt idx="4">
                  <c:v>4.5999999999999999E-2</c:v>
                </c:pt>
                <c:pt idx="5">
                  <c:v>4.5999999999999999E-2</c:v>
                </c:pt>
              </c:numCache>
            </c:numRef>
          </c:val>
          <c:extLst>
            <c:ext xmlns:c16="http://schemas.microsoft.com/office/drawing/2014/chart" uri="{C3380CC4-5D6E-409C-BE32-E72D297353CC}">
              <c16:uniqueId val="{00000000-E770-485D-A6A8-AD44A50C6AE7}"/>
            </c:ext>
          </c:extLst>
        </c:ser>
        <c:dLbls>
          <c:showLegendKey val="0"/>
          <c:showVal val="1"/>
          <c:showCatName val="0"/>
          <c:showSerName val="0"/>
          <c:showPercent val="0"/>
          <c:showBubbleSize val="0"/>
        </c:dLbls>
        <c:gapWidth val="50"/>
        <c:axId val="108768256"/>
        <c:axId val="104626368"/>
      </c:barChart>
      <c:catAx>
        <c:axId val="108768256"/>
        <c:scaling>
          <c:orientation val="minMax"/>
        </c:scaling>
        <c:delete val="0"/>
        <c:axPos val="b"/>
        <c:numFmt formatCode="General" sourceLinked="1"/>
        <c:majorTickMark val="out"/>
        <c:minorTickMark val="none"/>
        <c:tickLblPos val="nextTo"/>
        <c:txPr>
          <a:bodyPr rot="2400000" vert="horz"/>
          <a:lstStyle/>
          <a:p>
            <a:pPr>
              <a:defRPr/>
            </a:pPr>
            <a:endParaRPr lang="en-US"/>
          </a:p>
        </c:txPr>
        <c:crossAx val="104626368"/>
        <c:crosses val="autoZero"/>
        <c:auto val="1"/>
        <c:lblAlgn val="ctr"/>
        <c:lblOffset val="100"/>
        <c:tickLblSkip val="1"/>
        <c:tickMarkSkip val="1"/>
        <c:noMultiLvlLbl val="0"/>
      </c:catAx>
      <c:valAx>
        <c:axId val="10462636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108768256"/>
        <c:crosses val="autoZero"/>
        <c:crossBetween val="between"/>
        <c:majorUnit val="0.1"/>
        <c:minorUnit val="0.04"/>
      </c:valAx>
      <c:spPr>
        <a:noFill/>
        <a:ln w="25403">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2000" b="1" i="0">
                <a:solidFill>
                  <a:schemeClr val="tx2"/>
                </a:solidFill>
                <a:latin typeface="+mj-lt"/>
              </a:defRPr>
            </a:pPr>
            <a:r>
              <a:rPr lang="en-US" sz="2000" b="1" i="0" dirty="0">
                <a:solidFill>
                  <a:schemeClr val="tx2"/>
                </a:solidFill>
                <a:latin typeface="+mj-lt"/>
              </a:rPr>
              <a:t>Number</a:t>
            </a:r>
            <a:r>
              <a:rPr lang="en-US" sz="2000" b="1" i="0" baseline="0" dirty="0">
                <a:solidFill>
                  <a:schemeClr val="tx2"/>
                </a:solidFill>
                <a:latin typeface="+mj-lt"/>
              </a:rPr>
              <a:t> of Direct Reports</a:t>
            </a:r>
            <a:endParaRPr lang="en-US" sz="2000" b="1" i="0" dirty="0">
              <a:solidFill>
                <a:schemeClr val="tx2"/>
              </a:solidFill>
              <a:latin typeface="+mj-lt"/>
            </a:endParaRPr>
          </a:p>
        </c:rich>
      </c:tx>
      <c:layout>
        <c:manualLayout>
          <c:xMode val="edge"/>
          <c:yMode val="edge"/>
          <c:x val="0.11415561541649397"/>
          <c:y val="4.6943029180176003E-3"/>
        </c:manualLayout>
      </c:layout>
      <c:overlay val="0"/>
    </c:title>
    <c:autoTitleDeleted val="0"/>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strCache>
            </c:strRef>
          </c:tx>
          <c:spPr>
            <a:solidFill>
              <a:schemeClr val="accent5"/>
            </a:solidFill>
          </c:spPr>
          <c:dPt>
            <c:idx val="0"/>
            <c:bubble3D val="0"/>
            <c:spPr>
              <a:solidFill>
                <a:schemeClr val="tx2"/>
              </a:solidFill>
            </c:spPr>
            <c:extLst>
              <c:ext xmlns:c16="http://schemas.microsoft.com/office/drawing/2014/chart" uri="{C3380CC4-5D6E-409C-BE32-E72D297353CC}">
                <c16:uniqueId val="{00000001-D775-45F5-B32F-3A52D4BEDE1C}"/>
              </c:ext>
            </c:extLst>
          </c:dPt>
          <c:dPt>
            <c:idx val="1"/>
            <c:bubble3D val="0"/>
            <c:extLst>
              <c:ext xmlns:c16="http://schemas.microsoft.com/office/drawing/2014/chart" uri="{C3380CC4-5D6E-409C-BE32-E72D297353CC}">
                <c16:uniqueId val="{00000003-D775-45F5-B32F-3A52D4BEDE1C}"/>
              </c:ext>
            </c:extLst>
          </c:dPt>
          <c:dPt>
            <c:idx val="2"/>
            <c:bubble3D val="0"/>
            <c:spPr>
              <a:solidFill>
                <a:schemeClr val="accent4"/>
              </a:solidFill>
            </c:spPr>
            <c:extLst>
              <c:ext xmlns:c16="http://schemas.microsoft.com/office/drawing/2014/chart" uri="{C3380CC4-5D6E-409C-BE32-E72D297353CC}">
                <c16:uniqueId val="{00000005-D775-45F5-B32F-3A52D4BEDE1C}"/>
              </c:ext>
            </c:extLst>
          </c:dPt>
          <c:dPt>
            <c:idx val="3"/>
            <c:bubble3D val="0"/>
            <c:spPr>
              <a:solidFill>
                <a:schemeClr val="accent3"/>
              </a:solidFill>
            </c:spPr>
            <c:extLst>
              <c:ext xmlns:c16="http://schemas.microsoft.com/office/drawing/2014/chart" uri="{C3380CC4-5D6E-409C-BE32-E72D297353CC}">
                <c16:uniqueId val="{00000007-D775-45F5-B32F-3A52D4BEDE1C}"/>
              </c:ext>
            </c:extLst>
          </c:dPt>
          <c:dPt>
            <c:idx val="4"/>
            <c:bubble3D val="0"/>
            <c:spPr>
              <a:solidFill>
                <a:srgbClr val="00AB8E"/>
              </a:solidFill>
            </c:spPr>
            <c:extLst>
              <c:ext xmlns:c16="http://schemas.microsoft.com/office/drawing/2014/chart" uri="{C3380CC4-5D6E-409C-BE32-E72D297353CC}">
                <c16:uniqueId val="{00000008-00D7-4796-B191-CA042E1BB5BB}"/>
              </c:ext>
            </c:extLst>
          </c:dPt>
          <c:dLbls>
            <c:dLbl>
              <c:idx val="0"/>
              <c:numFmt formatCode="0.0%" sourceLinked="0"/>
              <c:spPr>
                <a:noFill/>
                <a:ln>
                  <a:noFill/>
                </a:ln>
                <a:effectLst/>
              </c:spPr>
              <c:txPr>
                <a:bodyPr lIns="38100" tIns="19050" rIns="38100" bIns="19050">
                  <a:spAutoFit/>
                </a:bodyPr>
                <a:lstStyle/>
                <a:p>
                  <a:pPr>
                    <a:defRPr sz="1400" b="1" baseline="0">
                      <a:solidFill>
                        <a:schemeClr val="bg1"/>
                      </a:solidFill>
                    </a:defRPr>
                  </a:pPr>
                  <a:endParaRPr lang="en-US"/>
                </a:p>
              </c:txPr>
              <c:dLblPos val="inEnd"/>
              <c:showLegendKey val="0"/>
              <c:showVal val="0"/>
              <c:showCatName val="0"/>
              <c:showSerName val="0"/>
              <c:showPercent val="1"/>
              <c:showBubbleSize val="0"/>
              <c:extLst>
                <c:ext xmlns:c16="http://schemas.microsoft.com/office/drawing/2014/chart" uri="{C3380CC4-5D6E-409C-BE32-E72D297353CC}">
                  <c16:uniqueId val="{00000001-D775-45F5-B32F-3A52D4BEDE1C}"/>
                </c:ext>
              </c:extLst>
            </c:dLbl>
            <c:dLbl>
              <c:idx val="2"/>
              <c:numFmt formatCode="0.0%" sourceLinked="0"/>
              <c:spPr>
                <a:solidFill>
                  <a:schemeClr val="accent4"/>
                </a:solidFill>
                <a:ln>
                  <a:noFill/>
                </a:ln>
                <a:effectLst/>
              </c:spPr>
              <c:txPr>
                <a:bodyPr lIns="38100" tIns="19050" rIns="38100" bIns="19050">
                  <a:spAutoFit/>
                </a:bodyPr>
                <a:lstStyle/>
                <a:p>
                  <a:pPr>
                    <a:defRPr sz="1400" b="1" baseline="0">
                      <a:solidFill>
                        <a:schemeClr val="bg1"/>
                      </a:solidFill>
                    </a:defRPr>
                  </a:pPr>
                  <a:endParaRPr lang="en-US"/>
                </a:p>
              </c:txPr>
              <c:dLblPos val="inEnd"/>
              <c:showLegendKey val="0"/>
              <c:showVal val="0"/>
              <c:showCatName val="0"/>
              <c:showSerName val="0"/>
              <c:showPercent val="1"/>
              <c:showBubbleSize val="0"/>
              <c:extLst>
                <c:ext xmlns:c16="http://schemas.microsoft.com/office/drawing/2014/chart" uri="{C3380CC4-5D6E-409C-BE32-E72D297353CC}">
                  <c16:uniqueId val="{00000005-D775-45F5-B32F-3A52D4BEDE1C}"/>
                </c:ext>
              </c:extLst>
            </c:dLbl>
            <c:dLbl>
              <c:idx val="3"/>
              <c:layout>
                <c:manualLayout>
                  <c:x val="2.331330294239534E-2"/>
                  <c:y val="6.4165508723174084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775-45F5-B32F-3A52D4BEDE1C}"/>
                </c:ext>
              </c:extLst>
            </c:dLbl>
            <c:dLbl>
              <c:idx val="4"/>
              <c:layout>
                <c:manualLayout>
                  <c:x val="2.2071073352673023E-2"/>
                  <c:y val="2.4189439555349474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00D7-4796-B191-CA042E1BB5BB}"/>
                </c:ext>
              </c:extLst>
            </c:dLbl>
            <c:numFmt formatCode="0.0%" sourceLinked="0"/>
            <c:spPr>
              <a:noFill/>
              <a:ln>
                <a:noFill/>
              </a:ln>
              <a:effectLst/>
            </c:spPr>
            <c:txPr>
              <a:bodyPr lIns="38100" tIns="19050" rIns="38100" bIns="19050">
                <a:spAutoFit/>
              </a:bodyPr>
              <a:lstStyle/>
              <a:p>
                <a:pPr>
                  <a:defRPr sz="1400" b="1" baseline="0">
                    <a:solidFill>
                      <a:schemeClr val="tx1"/>
                    </a:solidFill>
                  </a:defRPr>
                </a:pPr>
                <a:endParaRPr lang="en-US"/>
              </a:p>
            </c:txPr>
            <c:dLblPos val="inEnd"/>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I do not directly supervise employees</c:v>
                </c:pt>
                <c:pt idx="1">
                  <c:v>1 to 2</c:v>
                </c:pt>
                <c:pt idx="2">
                  <c:v>3 to 5</c:v>
                </c:pt>
                <c:pt idx="3">
                  <c:v>6 to 10</c:v>
                </c:pt>
                <c:pt idx="4">
                  <c:v>11 or more</c:v>
                </c:pt>
              </c:strCache>
            </c:strRef>
          </c:cat>
          <c:val>
            <c:numRef>
              <c:f>Sheet1!$B$2:$B$6</c:f>
              <c:numCache>
                <c:formatCode>0.00%</c:formatCode>
                <c:ptCount val="5"/>
                <c:pt idx="0">
                  <c:v>0.55700000000000005</c:v>
                </c:pt>
                <c:pt idx="1">
                  <c:v>0.157</c:v>
                </c:pt>
                <c:pt idx="2">
                  <c:v>0.114</c:v>
                </c:pt>
                <c:pt idx="3">
                  <c:v>8.5999999999999993E-2</c:v>
                </c:pt>
                <c:pt idx="4">
                  <c:v>8.5999999999999993E-2</c:v>
                </c:pt>
              </c:numCache>
            </c:numRef>
          </c:val>
          <c:extLst>
            <c:ext xmlns:c16="http://schemas.microsoft.com/office/drawing/2014/chart" uri="{C3380CC4-5D6E-409C-BE32-E72D297353CC}">
              <c16:uniqueId val="{00000008-D775-45F5-B32F-3A52D4BEDE1C}"/>
            </c:ext>
          </c:extLst>
        </c:ser>
        <c:dLbls>
          <c:showLegendKey val="0"/>
          <c:showVal val="0"/>
          <c:showCatName val="0"/>
          <c:showSerName val="0"/>
          <c:showPercent val="0"/>
          <c:showBubbleSize val="0"/>
          <c:showLeaderLines val="1"/>
        </c:dLbls>
        <c:firstSliceAng val="0"/>
      </c:pieChart>
    </c:plotArea>
    <c:legend>
      <c:legendPos val="b"/>
      <c:overlay val="1"/>
      <c:txPr>
        <a:bodyPr/>
        <a:lstStyle/>
        <a:p>
          <a:pPr>
            <a:defRPr sz="1200" b="1">
              <a:solidFill>
                <a:schemeClr val="tx2"/>
              </a:solidFill>
            </a:defRPr>
          </a:pPr>
          <a:endParaRPr lang="en-US"/>
        </a:p>
      </c:txPr>
    </c:legend>
    <c:plotVisOnly val="1"/>
    <c:dispBlanksAs val="zero"/>
    <c:showDLblsOverMax val="0"/>
  </c:chart>
  <c:txPr>
    <a:bodyPr/>
    <a:lstStyle/>
    <a:p>
      <a:pPr>
        <a:defRPr sz="1800">
          <a:solidFill>
            <a:schemeClr val="bg1"/>
          </a:solidFil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000" b="0" i="0" u="none" strike="noStrike" kern="1200" baseline="0">
                <a:solidFill>
                  <a:schemeClr val="tx2"/>
                </a:solidFill>
                <a:latin typeface="+mn-lt"/>
                <a:ea typeface="+mn-ea"/>
                <a:cs typeface="+mn-cs"/>
              </a:defRPr>
            </a:pPr>
            <a:r>
              <a:rPr lang="en-US" sz="2000" b="1" i="0" dirty="0">
                <a:solidFill>
                  <a:schemeClr val="tx2"/>
                </a:solidFill>
                <a:latin typeface="+mn-lt"/>
              </a:rPr>
              <a:t>Compensation Type</a:t>
            </a:r>
          </a:p>
        </c:rich>
      </c:tx>
      <c:layout>
        <c:manualLayout>
          <c:xMode val="edge"/>
          <c:yMode val="edge"/>
          <c:x val="0.15088704148456081"/>
          <c:y val="2.5423728813559324E-2"/>
        </c:manualLayout>
      </c:layout>
      <c:overlay val="0"/>
      <c:spPr>
        <a:noFill/>
        <a:ln>
          <a:noFill/>
        </a:ln>
        <a:effectLst/>
      </c:spPr>
    </c:title>
    <c:autoTitleDeleted val="0"/>
    <c:plotArea>
      <c:layout>
        <c:manualLayout>
          <c:layoutTarget val="inner"/>
          <c:xMode val="edge"/>
          <c:yMode val="edge"/>
          <c:x val="4.9883271170051098E-2"/>
          <c:y val="0.170820543618488"/>
          <c:w val="0.78738281387750098"/>
          <c:h val="0.48348490813648898"/>
        </c:manualLayout>
      </c:layout>
      <c:pieChart>
        <c:varyColors val="1"/>
        <c:ser>
          <c:idx val="0"/>
          <c:order val="0"/>
          <c:dPt>
            <c:idx val="0"/>
            <c:bubble3D val="0"/>
            <c:spPr>
              <a:solidFill>
                <a:schemeClr val="accent1"/>
              </a:solidFill>
              <a:ln w="6350"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1-F096-4FAC-A7AB-297A63A72841}"/>
              </c:ext>
            </c:extLst>
          </c:dPt>
          <c:dPt>
            <c:idx val="1"/>
            <c:bubble3D val="0"/>
            <c:explosion val="3"/>
            <c:spPr>
              <a:solidFill>
                <a:srgbClr val="00AB8E"/>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3-F096-4FAC-A7AB-297A63A72841}"/>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Sheet1!$A$2:$A$3</c:f>
              <c:strCache>
                <c:ptCount val="2"/>
                <c:pt idx="0">
                  <c:v>Salaried (exempt)</c:v>
                </c:pt>
                <c:pt idx="1">
                  <c:v>Hourly (non-exempt), eligible for overtime pay</c:v>
                </c:pt>
              </c:strCache>
            </c:strRef>
          </c:cat>
          <c:val>
            <c:numRef>
              <c:f>Sheet1!$B$2:$B$3</c:f>
              <c:numCache>
                <c:formatCode>0.00%</c:formatCode>
                <c:ptCount val="2"/>
                <c:pt idx="0">
                  <c:v>0.82599999999999996</c:v>
                </c:pt>
                <c:pt idx="1">
                  <c:v>0.17399999999999999</c:v>
                </c:pt>
              </c:numCache>
            </c:numRef>
          </c:val>
          <c:extLst>
            <c:ext xmlns:c16="http://schemas.microsoft.com/office/drawing/2014/chart" uri="{C3380CC4-5D6E-409C-BE32-E72D297353CC}">
              <c16:uniqueId val="{00000004-F096-4FAC-A7AB-297A63A72841}"/>
            </c:ext>
          </c:extLst>
        </c:ser>
        <c:dLbls>
          <c:showLegendKey val="0"/>
          <c:showVal val="0"/>
          <c:showCatName val="0"/>
          <c:showSerName val="0"/>
          <c:showPercent val="0"/>
          <c:showBubbleSize val="0"/>
          <c:showLeaderLines val="1"/>
        </c:dLbls>
        <c:firstSliceAng val="0"/>
      </c:pieChart>
      <c:spPr>
        <a:noFill/>
        <a:effectLst/>
      </c:spPr>
    </c:plotArea>
    <c:legend>
      <c:legendPos val="b"/>
      <c:overlay val="1"/>
      <c:spPr>
        <a:noFill/>
        <a:ln>
          <a:noFill/>
        </a:ln>
        <a:effectLst/>
      </c:spPr>
      <c:txPr>
        <a:bodyPr rot="0" spcFirstLastPara="1" vertOverflow="ellipsis" vert="horz" wrap="square" anchor="b" anchorCtr="0"/>
        <a:lstStyle/>
        <a:p>
          <a:pPr>
            <a:defRPr sz="1200" b="1" i="0" u="none" strike="noStrike" kern="1200" baseline="0">
              <a:solidFill>
                <a:schemeClr val="tx2"/>
              </a:solidFill>
              <a:latin typeface="+mn-lt"/>
              <a:ea typeface="+mn-ea"/>
              <a:cs typeface="+mn-cs"/>
            </a:defRPr>
          </a:pPr>
          <a:endParaRPr lang="en-US"/>
        </a:p>
      </c:txPr>
    </c:legend>
    <c:plotVisOnly val="1"/>
    <c:dispBlanksAs val="zero"/>
    <c:showDLblsOverMax val="0"/>
  </c:chart>
  <c:spPr>
    <a:noFill/>
    <a:ln w="9525" cap="flat" cmpd="sng" algn="ctr">
      <a:noFill/>
      <a:prstDash val="solid"/>
    </a:ln>
    <a:effectLst/>
  </c:spPr>
  <c:txPr>
    <a:bodyPr/>
    <a:lstStyle/>
    <a:p>
      <a:pPr>
        <a:defRPr sz="1800">
          <a:solidFill>
            <a:schemeClr val="bg1"/>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a:latin typeface="+mj-lt"/>
              </a:defRPr>
            </a:pPr>
            <a:r>
              <a:rPr lang="en-US" sz="2000" b="1" i="0" dirty="0">
                <a:latin typeface="+mj-lt"/>
              </a:rPr>
              <a:t>Highest Level</a:t>
            </a:r>
            <a:r>
              <a:rPr lang="en-US" sz="2000" b="1" i="0" baseline="0" dirty="0">
                <a:latin typeface="+mj-lt"/>
              </a:rPr>
              <a:t> of Education</a:t>
            </a:r>
            <a:endParaRPr lang="en-US" sz="2000" b="1" i="0" dirty="0">
              <a:latin typeface="+mj-lt"/>
            </a:endParaRPr>
          </a:p>
        </c:rich>
      </c:tx>
      <c:layout>
        <c:manualLayout>
          <c:xMode val="edge"/>
          <c:yMode val="edge"/>
          <c:x val="0.31753019268272498"/>
          <c:y val="1.3356325376913048E-2"/>
        </c:manualLayout>
      </c:layout>
      <c:overlay val="1"/>
    </c:title>
    <c:autoTitleDeleted val="0"/>
    <c:plotArea>
      <c:layout>
        <c:manualLayout>
          <c:layoutTarget val="inner"/>
          <c:xMode val="edge"/>
          <c:yMode val="edge"/>
          <c:x val="9.3106969443500595E-2"/>
          <c:y val="0.15737224233644923"/>
          <c:w val="0.90389506218264803"/>
          <c:h val="0.64808253135024796"/>
        </c:manualLayout>
      </c:layout>
      <c:barChart>
        <c:barDir val="col"/>
        <c:grouping val="clustered"/>
        <c:varyColors val="0"/>
        <c:ser>
          <c:idx val="0"/>
          <c:order val="0"/>
          <c:spPr>
            <a:solidFill>
              <a:srgbClr val="1F2A44"/>
            </a:solidFill>
            <a:ln w="3175">
              <a:solidFill>
                <a:schemeClr val="tx2"/>
              </a:solidFill>
            </a:ln>
          </c:spPr>
          <c:invertIfNegative val="0"/>
          <c:dLbls>
            <c:numFmt formatCode="0.0%" sourceLinked="0"/>
            <c:spPr>
              <a:noFill/>
              <a:ln w="21370">
                <a:noFill/>
              </a:ln>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High school graduate/GED</c:v>
                </c:pt>
                <c:pt idx="1">
                  <c:v>Some college</c:v>
                </c:pt>
                <c:pt idx="2">
                  <c:v>Technical certificate</c:v>
                </c:pt>
                <c:pt idx="3">
                  <c:v>Associate's degree</c:v>
                </c:pt>
                <c:pt idx="4">
                  <c:v>Bachelor's degree</c:v>
                </c:pt>
                <c:pt idx="5">
                  <c:v>Master's degree</c:v>
                </c:pt>
                <c:pt idx="6">
                  <c:v>Doctoral or professional degree</c:v>
                </c:pt>
              </c:strCache>
            </c:strRef>
          </c:cat>
          <c:val>
            <c:numRef>
              <c:f>Sheet1!$B$2:$B$8</c:f>
              <c:numCache>
                <c:formatCode>0.00%</c:formatCode>
                <c:ptCount val="7"/>
                <c:pt idx="0">
                  <c:v>0.03</c:v>
                </c:pt>
                <c:pt idx="1">
                  <c:v>0.106</c:v>
                </c:pt>
                <c:pt idx="2">
                  <c:v>4.4999999999999998E-2</c:v>
                </c:pt>
                <c:pt idx="3">
                  <c:v>1.4999999999999999E-2</c:v>
                </c:pt>
                <c:pt idx="4">
                  <c:v>0.39400000000000002</c:v>
                </c:pt>
                <c:pt idx="5">
                  <c:v>0.33300000000000002</c:v>
                </c:pt>
                <c:pt idx="6">
                  <c:v>7.5999999999999998E-2</c:v>
                </c:pt>
              </c:numCache>
            </c:numRef>
          </c:val>
          <c:extLst>
            <c:ext xmlns:c16="http://schemas.microsoft.com/office/drawing/2014/chart" uri="{C3380CC4-5D6E-409C-BE32-E72D297353CC}">
              <c16:uniqueId val="{00000000-B04A-4493-B7AA-E71557FE1B93}"/>
            </c:ext>
          </c:extLst>
        </c:ser>
        <c:ser>
          <c:idx val="1"/>
          <c:order val="1"/>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High school graduate/GED</c:v>
                </c:pt>
                <c:pt idx="1">
                  <c:v>Some college</c:v>
                </c:pt>
                <c:pt idx="2">
                  <c:v>Technical certificate</c:v>
                </c:pt>
                <c:pt idx="3">
                  <c:v>Associate's degree</c:v>
                </c:pt>
                <c:pt idx="4">
                  <c:v>Bachelor's degree</c:v>
                </c:pt>
                <c:pt idx="5">
                  <c:v>Master's degree</c:v>
                </c:pt>
                <c:pt idx="6">
                  <c:v>Doctoral or professional degree</c:v>
                </c:pt>
              </c:strCache>
            </c:strRef>
          </c:cat>
          <c:val>
            <c:numRef>
              <c:f>Sheet1!$C$2:$C$8</c:f>
              <c:numCache>
                <c:formatCode>0.00%</c:formatCode>
                <c:ptCount val="7"/>
                <c:pt idx="0">
                  <c:v>2.3E-2</c:v>
                </c:pt>
                <c:pt idx="1">
                  <c:v>5.6000000000000001E-2</c:v>
                </c:pt>
                <c:pt idx="2">
                  <c:v>1.6E-2</c:v>
                </c:pt>
                <c:pt idx="3">
                  <c:v>2.8000000000000001E-2</c:v>
                </c:pt>
                <c:pt idx="4">
                  <c:v>0.27900000000000003</c:v>
                </c:pt>
                <c:pt idx="5">
                  <c:v>0.44400000000000001</c:v>
                </c:pt>
                <c:pt idx="6">
                  <c:v>0.154</c:v>
                </c:pt>
              </c:numCache>
            </c:numRef>
          </c:val>
          <c:extLst>
            <c:ext xmlns:c16="http://schemas.microsoft.com/office/drawing/2014/chart" uri="{C3380CC4-5D6E-409C-BE32-E72D297353CC}">
              <c16:uniqueId val="{00000000-5805-834C-BB39-CA819D146751}"/>
            </c:ext>
          </c:extLst>
        </c:ser>
        <c:dLbls>
          <c:showLegendKey val="0"/>
          <c:showVal val="1"/>
          <c:showCatName val="0"/>
          <c:showSerName val="0"/>
          <c:showPercent val="0"/>
          <c:showBubbleSize val="0"/>
        </c:dLbls>
        <c:gapWidth val="50"/>
        <c:axId val="108772864"/>
        <c:axId val="109855296"/>
      </c:barChart>
      <c:catAx>
        <c:axId val="108772864"/>
        <c:scaling>
          <c:orientation val="minMax"/>
        </c:scaling>
        <c:delete val="0"/>
        <c:axPos val="b"/>
        <c:numFmt formatCode="General" sourceLinked="1"/>
        <c:majorTickMark val="out"/>
        <c:minorTickMark val="none"/>
        <c:tickLblPos val="nextTo"/>
        <c:txPr>
          <a:bodyPr rot="0" vert="horz" anchor="ctr" anchorCtr="1"/>
          <a:lstStyle/>
          <a:p>
            <a:pPr>
              <a:defRPr baseline="0"/>
            </a:pPr>
            <a:endParaRPr lang="en-US"/>
          </a:p>
        </c:txPr>
        <c:crossAx val="109855296"/>
        <c:crosses val="autoZero"/>
        <c:auto val="1"/>
        <c:lblAlgn val="ctr"/>
        <c:lblOffset val="100"/>
        <c:noMultiLvlLbl val="0"/>
      </c:catAx>
      <c:valAx>
        <c:axId val="109855296"/>
        <c:scaling>
          <c:orientation val="minMax"/>
          <c:min val="0"/>
        </c:scaling>
        <c:delete val="0"/>
        <c:axPos val="l"/>
        <c:numFmt formatCode="0%" sourceLinked="0"/>
        <c:majorTickMark val="none"/>
        <c:minorTickMark val="none"/>
        <c:tickLblPos val="nextTo"/>
        <c:txPr>
          <a:bodyPr rot="0" vert="horz"/>
          <a:lstStyle/>
          <a:p>
            <a:pPr>
              <a:defRPr/>
            </a:pPr>
            <a:endParaRPr lang="en-US"/>
          </a:p>
        </c:txPr>
        <c:crossAx val="108772864"/>
        <c:crosses val="autoZero"/>
        <c:crossBetween val="between"/>
        <c:majorUnit val="0.1"/>
        <c:minorUnit val="0.04"/>
      </c:valAx>
      <c:spPr>
        <a:noFill/>
        <a:ln w="25403">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Gender Identity</a:t>
            </a:r>
          </a:p>
        </c:rich>
      </c:tx>
      <c:layout>
        <c:manualLayout>
          <c:xMode val="edge"/>
          <c:yMode val="edge"/>
          <c:x val="0.38068587449296099"/>
          <c:y val="3.1152947217258099E-4"/>
        </c:manualLayout>
      </c:layout>
      <c:overlay val="0"/>
    </c:title>
    <c:autoTitleDeleted val="0"/>
    <c:plotArea>
      <c:layout>
        <c:manualLayout>
          <c:layoutTarget val="inner"/>
          <c:xMode val="edge"/>
          <c:yMode val="edge"/>
          <c:x val="9.5153572138023959E-2"/>
          <c:y val="0.16736792477396417"/>
          <c:w val="0.82222663760678305"/>
          <c:h val="0.57876892808974101"/>
        </c:manualLayout>
      </c:layout>
      <c:barChart>
        <c:barDir val="col"/>
        <c:grouping val="clustered"/>
        <c:varyColors val="0"/>
        <c:ser>
          <c:idx val="0"/>
          <c:order val="0"/>
          <c:tx>
            <c:strRef>
              <c:f>Sheet1!$B$1</c:f>
              <c:strCache>
                <c:ptCount val="1"/>
                <c:pt idx="0">
                  <c:v>Your Institution</c:v>
                </c:pt>
              </c:strCache>
            </c:strRef>
          </c:tx>
          <c:spPr>
            <a:solidFill>
              <a:srgbClr val="1F2A44"/>
            </a:solidFill>
            <a:ln w="3175">
              <a:solidFill>
                <a:schemeClr val="tx2"/>
              </a:solidFill>
            </a:ln>
          </c:spPr>
          <c:invertIfNegative val="0"/>
          <c:dLbls>
            <c:numFmt formatCode="0.0%" sourceLinked="0"/>
            <c:spPr>
              <a:noFill/>
              <a:ln w="21370">
                <a:noFill/>
              </a:ln>
            </c:spPr>
            <c:txPr>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Man</c:v>
                </c:pt>
                <c:pt idx="1">
                  <c:v>Woman</c:v>
                </c:pt>
                <c:pt idx="2">
                  <c:v>Non-binary</c:v>
                </c:pt>
                <c:pt idx="3">
                  <c:v>Genderqueer/ Gender non-conforming</c:v>
                </c:pt>
                <c:pt idx="4">
                  <c:v>Identity not listed</c:v>
                </c:pt>
              </c:strCache>
            </c:strRef>
          </c:cat>
          <c:val>
            <c:numRef>
              <c:f>Sheet1!$B$2:$B$6</c:f>
              <c:numCache>
                <c:formatCode>0.00%</c:formatCode>
                <c:ptCount val="5"/>
                <c:pt idx="0">
                  <c:v>0.29899999999999999</c:v>
                </c:pt>
                <c:pt idx="1">
                  <c:v>0.70099999999999996</c:v>
                </c:pt>
                <c:pt idx="2">
                  <c:v>0</c:v>
                </c:pt>
                <c:pt idx="3">
                  <c:v>0</c:v>
                </c:pt>
                <c:pt idx="4" formatCode="0.0%">
                  <c:v>0</c:v>
                </c:pt>
              </c:numCache>
            </c:numRef>
          </c:val>
          <c:extLst>
            <c:ext xmlns:c16="http://schemas.microsoft.com/office/drawing/2014/chart" uri="{C3380CC4-5D6E-409C-BE32-E72D297353CC}">
              <c16:uniqueId val="{00000000-2AF2-4F3B-A7B4-D03D3D6FDD0A}"/>
            </c:ext>
          </c:extLst>
        </c:ser>
        <c:ser>
          <c:idx val="1"/>
          <c:order val="1"/>
          <c:tx>
            <c:strRef>
              <c:f>Sheet1!$C$1</c:f>
              <c:strCache>
                <c:ptCount val="1"/>
                <c:pt idx="0">
                  <c:v>Comparison Group</c:v>
                </c:pt>
              </c:strCache>
            </c:strRef>
          </c:tx>
          <c:spPr>
            <a:solidFill>
              <a:srgbClr val="00AB8E"/>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Man</c:v>
                </c:pt>
                <c:pt idx="1">
                  <c:v>Woman</c:v>
                </c:pt>
                <c:pt idx="2">
                  <c:v>Non-binary</c:v>
                </c:pt>
                <c:pt idx="3">
                  <c:v>Genderqueer/ Gender non-conforming</c:v>
                </c:pt>
                <c:pt idx="4">
                  <c:v>Identity not listed</c:v>
                </c:pt>
              </c:strCache>
            </c:strRef>
          </c:cat>
          <c:val>
            <c:numRef>
              <c:f>Sheet1!$C$2:$C$6</c:f>
              <c:numCache>
                <c:formatCode>0.00%</c:formatCode>
                <c:ptCount val="5"/>
                <c:pt idx="0">
                  <c:v>0.34599999999999997</c:v>
                </c:pt>
                <c:pt idx="1">
                  <c:v>0.64200000000000002</c:v>
                </c:pt>
                <c:pt idx="2">
                  <c:v>5.0000000000000001E-3</c:v>
                </c:pt>
                <c:pt idx="3">
                  <c:v>3.0000000000000001E-3</c:v>
                </c:pt>
                <c:pt idx="4">
                  <c:v>4.0000000000000001E-3</c:v>
                </c:pt>
              </c:numCache>
            </c:numRef>
          </c:val>
          <c:extLst>
            <c:ext xmlns:c16="http://schemas.microsoft.com/office/drawing/2014/chart" uri="{C3380CC4-5D6E-409C-BE32-E72D297353CC}">
              <c16:uniqueId val="{00000001-2AF2-4F3B-A7B4-D03D3D6FDD0A}"/>
            </c:ext>
          </c:extLst>
        </c:ser>
        <c:dLbls>
          <c:showLegendKey val="0"/>
          <c:showVal val="1"/>
          <c:showCatName val="0"/>
          <c:showSerName val="0"/>
          <c:showPercent val="0"/>
          <c:showBubbleSize val="0"/>
        </c:dLbls>
        <c:gapWidth val="50"/>
        <c:axId val="34928128"/>
        <c:axId val="88840384"/>
      </c:barChart>
      <c:catAx>
        <c:axId val="34928128"/>
        <c:scaling>
          <c:orientation val="minMax"/>
        </c:scaling>
        <c:delete val="0"/>
        <c:axPos val="b"/>
        <c:numFmt formatCode="General" sourceLinked="1"/>
        <c:majorTickMark val="out"/>
        <c:minorTickMark val="none"/>
        <c:tickLblPos val="nextTo"/>
        <c:txPr>
          <a:bodyPr rot="0" vert="horz" anchor="ctr" anchorCtr="0"/>
          <a:lstStyle/>
          <a:p>
            <a:pPr>
              <a:defRPr sz="1200" baseline="0"/>
            </a:pPr>
            <a:endParaRPr lang="en-US"/>
          </a:p>
        </c:txPr>
        <c:crossAx val="88840384"/>
        <c:crosses val="autoZero"/>
        <c:auto val="1"/>
        <c:lblAlgn val="ctr"/>
        <c:lblOffset val="100"/>
        <c:tickMarkSkip val="1"/>
        <c:noMultiLvlLbl val="0"/>
      </c:catAx>
      <c:valAx>
        <c:axId val="88840384"/>
        <c:scaling>
          <c:orientation val="minMax"/>
          <c:min val="0"/>
        </c:scaling>
        <c:delete val="0"/>
        <c:axPos val="l"/>
        <c:numFmt formatCode="0%" sourceLinked="0"/>
        <c:majorTickMark val="none"/>
        <c:minorTickMark val="none"/>
        <c:tickLblPos val="nextTo"/>
        <c:txPr>
          <a:bodyPr rot="0" vert="horz"/>
          <a:lstStyle/>
          <a:p>
            <a:pPr>
              <a:defRPr sz="1400" baseline="0"/>
            </a:pPr>
            <a:endParaRPr lang="en-US"/>
          </a:p>
        </c:txPr>
        <c:crossAx val="34928128"/>
        <c:crosses val="autoZero"/>
        <c:crossBetween val="between"/>
        <c:majorUnit val="0.1"/>
        <c:minorUnit val="0.04"/>
      </c:valAx>
      <c:spPr>
        <a:noFill/>
        <a:ln w="25403">
          <a:noFill/>
        </a:ln>
      </c:spPr>
    </c:plotArea>
    <c:legend>
      <c:legendPos val="b"/>
      <c:layout>
        <c:manualLayout>
          <c:xMode val="edge"/>
          <c:yMode val="edge"/>
          <c:x val="0.17678500986891932"/>
          <c:y val="0.93059507841195421"/>
          <c:w val="0.39453397530603557"/>
          <c:h val="6.102555914483971E-2"/>
        </c:manualLayout>
      </c:layout>
      <c:overlay val="0"/>
      <c:txPr>
        <a:bodyPr/>
        <a:lstStyle/>
        <a:p>
          <a:pPr>
            <a:defRPr sz="1200" baseline="0"/>
          </a:pPr>
          <a:endParaRPr lang="en-US"/>
        </a:p>
      </c:txPr>
    </c:legend>
    <c:plotVisOnly val="1"/>
    <c:dispBlanksAs val="gap"/>
    <c:showDLblsOverMax val="0"/>
  </c:chart>
  <c:spPr>
    <a:noFill/>
    <a:ln>
      <a:noFill/>
    </a:ln>
  </c:spPr>
  <c:txPr>
    <a:bodyPr/>
    <a:lstStyle/>
    <a:p>
      <a:pPr>
        <a:defRPr sz="16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latin typeface="Franklin Gothic Medium" panose="020B0603020102020204" pitchFamily="34" charset="0"/>
              </a:defRPr>
            </a:pPr>
            <a:r>
              <a:rPr lang="en-US" sz="2000" dirty="0">
                <a:latin typeface="+mn-lt"/>
              </a:rPr>
              <a:t>Race/Ethnicity </a:t>
            </a:r>
          </a:p>
        </c:rich>
      </c:tx>
      <c:overlay val="1"/>
    </c:title>
    <c:autoTitleDeleted val="0"/>
    <c:plotArea>
      <c:layout>
        <c:manualLayout>
          <c:layoutTarget val="inner"/>
          <c:xMode val="edge"/>
          <c:yMode val="edge"/>
          <c:x val="8.0284328821523226E-2"/>
          <c:y val="8.7462626954239397E-2"/>
          <c:w val="0.88159296343601357"/>
          <c:h val="0.57803415877363196"/>
        </c:manualLayout>
      </c:layout>
      <c:barChart>
        <c:barDir val="col"/>
        <c:grouping val="clustered"/>
        <c:varyColors val="0"/>
        <c:ser>
          <c:idx val="0"/>
          <c:order val="0"/>
          <c:tx>
            <c:strRef>
              <c:f>Sheet1!$B$1</c:f>
              <c:strCache>
                <c:ptCount val="1"/>
                <c:pt idx="0">
                  <c:v>Your Institution</c:v>
                </c:pt>
              </c:strCache>
            </c:strRef>
          </c:tx>
          <c:spPr>
            <a:solidFill>
              <a:srgbClr val="1F2A44"/>
            </a:solidFill>
            <a:ln w="3175">
              <a:solidFill>
                <a:schemeClr val="tx2"/>
              </a:solidFill>
            </a:ln>
          </c:spPr>
          <c:invertIfNegative val="0"/>
          <c:dLbls>
            <c:numFmt formatCode="0.0%" sourceLinked="0"/>
            <c:spPr>
              <a:noFill/>
              <a:ln w="21370">
                <a:noFill/>
              </a:ln>
            </c:spPr>
            <c:txPr>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Native American/Alaska Native</c:v>
                </c:pt>
                <c:pt idx="1">
                  <c:v>Asian</c:v>
                </c:pt>
                <c:pt idx="2">
                  <c:v>Black/African American</c:v>
                </c:pt>
                <c:pt idx="3">
                  <c:v>Native Hawaiian/Pacific Islander</c:v>
                </c:pt>
                <c:pt idx="4">
                  <c:v>Latina/o/e/x</c:v>
                </c:pt>
                <c:pt idx="5">
                  <c:v>White</c:v>
                </c:pt>
                <c:pt idx="6">
                  <c:v>Other</c:v>
                </c:pt>
                <c:pt idx="7">
                  <c:v>Multiracial</c:v>
                </c:pt>
                <c:pt idx="8">
                  <c:v>Unknown</c:v>
                </c:pt>
              </c:strCache>
            </c:strRef>
          </c:cat>
          <c:val>
            <c:numRef>
              <c:f>Sheet1!$B$2:$B$10</c:f>
              <c:numCache>
                <c:formatCode>0.00%</c:formatCode>
                <c:ptCount val="9"/>
                <c:pt idx="0">
                  <c:v>0</c:v>
                </c:pt>
                <c:pt idx="1">
                  <c:v>0</c:v>
                </c:pt>
                <c:pt idx="2">
                  <c:v>8.5999999999999993E-2</c:v>
                </c:pt>
                <c:pt idx="3">
                  <c:v>0</c:v>
                </c:pt>
                <c:pt idx="4">
                  <c:v>4.2999999999999997E-2</c:v>
                </c:pt>
                <c:pt idx="5">
                  <c:v>0.75700000000000001</c:v>
                </c:pt>
                <c:pt idx="6">
                  <c:v>4.2999999999999997E-2</c:v>
                </c:pt>
                <c:pt idx="7">
                  <c:v>4.2999999999999997E-2</c:v>
                </c:pt>
                <c:pt idx="8">
                  <c:v>2.9000000000000001E-2</c:v>
                </c:pt>
              </c:numCache>
            </c:numRef>
          </c:val>
          <c:extLst>
            <c:ext xmlns:c16="http://schemas.microsoft.com/office/drawing/2014/chart" uri="{C3380CC4-5D6E-409C-BE32-E72D297353CC}">
              <c16:uniqueId val="{00000000-A2BF-4AB3-8D00-4DD135AE00A6}"/>
            </c:ext>
          </c:extLst>
        </c:ser>
        <c:ser>
          <c:idx val="1"/>
          <c:order val="1"/>
          <c:tx>
            <c:strRef>
              <c:f>Sheet1!$C$1</c:f>
              <c:strCache>
                <c:ptCount val="1"/>
                <c:pt idx="0">
                  <c:v>Comparison Group 
</c:v>
                </c:pt>
              </c:strCache>
            </c:strRef>
          </c:tx>
          <c:spPr>
            <a:solidFill>
              <a:srgbClr val="00AB8E"/>
            </a:solidFill>
          </c:spPr>
          <c:invertIfNegative val="0"/>
          <c:dLbls>
            <c:dLbl>
              <c:idx val="4"/>
              <c:layout>
                <c:manualLayout>
                  <c:x val="5.8572393629677851E-4"/>
                  <c:y val="-3.352925954679061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270-4604-A528-BD3A62CE674B}"/>
                </c:ext>
              </c:extLst>
            </c:dLbl>
            <c:dLbl>
              <c:idx val="5"/>
              <c:layout>
                <c:manualLayout>
                  <c:x val="3.3775944731465704E-3"/>
                  <c:y val="-2.34741784037558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904-4EE5-8CD9-36BA58CA51C4}"/>
                </c:ext>
              </c:extLst>
            </c:dLbl>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Native American/Alaska Native</c:v>
                </c:pt>
                <c:pt idx="1">
                  <c:v>Asian</c:v>
                </c:pt>
                <c:pt idx="2">
                  <c:v>Black/African American</c:v>
                </c:pt>
                <c:pt idx="3">
                  <c:v>Native Hawaiian/Pacific Islander</c:v>
                </c:pt>
                <c:pt idx="4">
                  <c:v>Latina/o/e/x</c:v>
                </c:pt>
                <c:pt idx="5">
                  <c:v>White</c:v>
                </c:pt>
                <c:pt idx="6">
                  <c:v>Other</c:v>
                </c:pt>
                <c:pt idx="7">
                  <c:v>Multiracial</c:v>
                </c:pt>
                <c:pt idx="8">
                  <c:v>Unknown</c:v>
                </c:pt>
              </c:strCache>
            </c:strRef>
          </c:cat>
          <c:val>
            <c:numRef>
              <c:f>Sheet1!$C$2:$C$10</c:f>
              <c:numCache>
                <c:formatCode>0.00%</c:formatCode>
                <c:ptCount val="9"/>
                <c:pt idx="0">
                  <c:v>1E-3</c:v>
                </c:pt>
                <c:pt idx="1">
                  <c:v>3.5999999999999997E-2</c:v>
                </c:pt>
                <c:pt idx="2">
                  <c:v>0.06</c:v>
                </c:pt>
                <c:pt idx="3">
                  <c:v>1E-3</c:v>
                </c:pt>
                <c:pt idx="4">
                  <c:v>0.10299999999999999</c:v>
                </c:pt>
                <c:pt idx="5">
                  <c:v>0.68799999999999994</c:v>
                </c:pt>
                <c:pt idx="6">
                  <c:v>8.9999999999999993E-3</c:v>
                </c:pt>
                <c:pt idx="7">
                  <c:v>7.3999999999999996E-2</c:v>
                </c:pt>
                <c:pt idx="8">
                  <c:v>2.8000000000000001E-2</c:v>
                </c:pt>
              </c:numCache>
            </c:numRef>
          </c:val>
          <c:extLst>
            <c:ext xmlns:c16="http://schemas.microsoft.com/office/drawing/2014/chart" uri="{C3380CC4-5D6E-409C-BE32-E72D297353CC}">
              <c16:uniqueId val="{00000001-5270-4604-A528-BD3A62CE674B}"/>
            </c:ext>
          </c:extLst>
        </c:ser>
        <c:dLbls>
          <c:showLegendKey val="0"/>
          <c:showVal val="1"/>
          <c:showCatName val="0"/>
          <c:showSerName val="0"/>
          <c:showPercent val="0"/>
          <c:showBubbleSize val="0"/>
        </c:dLbls>
        <c:gapWidth val="35"/>
        <c:axId val="110281728"/>
        <c:axId val="109861056"/>
      </c:barChart>
      <c:catAx>
        <c:axId val="110281728"/>
        <c:scaling>
          <c:orientation val="minMax"/>
        </c:scaling>
        <c:delete val="0"/>
        <c:axPos val="b"/>
        <c:numFmt formatCode="General" sourceLinked="1"/>
        <c:majorTickMark val="out"/>
        <c:minorTickMark val="none"/>
        <c:tickLblPos val="nextTo"/>
        <c:txPr>
          <a:bodyPr rot="1620000" vert="horz"/>
          <a:lstStyle/>
          <a:p>
            <a:pPr>
              <a:defRPr sz="1100"/>
            </a:pPr>
            <a:endParaRPr lang="en-US"/>
          </a:p>
        </c:txPr>
        <c:crossAx val="109861056"/>
        <c:crosses val="autoZero"/>
        <c:auto val="1"/>
        <c:lblAlgn val="ctr"/>
        <c:lblOffset val="100"/>
        <c:tickLblSkip val="1"/>
        <c:tickMarkSkip val="1"/>
        <c:noMultiLvlLbl val="0"/>
      </c:catAx>
      <c:valAx>
        <c:axId val="109861056"/>
        <c:scaling>
          <c:orientation val="minMax"/>
          <c:max val="1"/>
          <c:min val="0"/>
        </c:scaling>
        <c:delete val="0"/>
        <c:axPos val="l"/>
        <c:numFmt formatCode="0%" sourceLinked="0"/>
        <c:majorTickMark val="none"/>
        <c:minorTickMark val="none"/>
        <c:tickLblPos val="nextTo"/>
        <c:txPr>
          <a:bodyPr rot="0" vert="horz"/>
          <a:lstStyle/>
          <a:p>
            <a:pPr>
              <a:defRPr sz="1400" baseline="0"/>
            </a:pPr>
            <a:endParaRPr lang="en-US"/>
          </a:p>
        </c:txPr>
        <c:crossAx val="110281728"/>
        <c:crosses val="autoZero"/>
        <c:crossBetween val="between"/>
        <c:majorUnit val="0.1"/>
        <c:minorUnit val="0.04"/>
      </c:valAx>
      <c:spPr>
        <a:noFill/>
        <a:ln w="25403">
          <a:noFill/>
        </a:ln>
      </c:spPr>
    </c:plotArea>
    <c:legend>
      <c:legendPos val="b"/>
      <c:layout>
        <c:manualLayout>
          <c:xMode val="edge"/>
          <c:yMode val="edge"/>
          <c:x val="0.231304206443221"/>
          <c:y val="0.94605837122472303"/>
          <c:w val="0.48339070448052401"/>
          <c:h val="5.3941628775276328E-2"/>
        </c:manualLayout>
      </c:layout>
      <c:overlay val="0"/>
      <c:txPr>
        <a:bodyPr/>
        <a:lstStyle/>
        <a:p>
          <a:pPr>
            <a:defRPr sz="1400"/>
          </a:pPr>
          <a:endParaRPr lang="en-US"/>
        </a:p>
      </c:txPr>
    </c:legend>
    <c:plotVisOnly val="1"/>
    <c:dispBlanksAs val="gap"/>
    <c:showDLblsOverMax val="0"/>
  </c:chart>
  <c:spPr>
    <a:noFill/>
    <a:ln>
      <a:noFill/>
    </a:ln>
  </c:spPr>
  <c:txPr>
    <a:bodyPr/>
    <a:lstStyle/>
    <a:p>
      <a:pPr>
        <a:defRPr sz="1800" b="1" i="0" u="none" strike="noStrike" baseline="0">
          <a:solidFill>
            <a:schemeClr val="tx2"/>
          </a:solidFill>
          <a:latin typeface="Garamond"/>
          <a:ea typeface="Garamond"/>
          <a:cs typeface="Garamond"/>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10">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929FF2-7396-4C85-955C-DA80AF03A6E9}" type="datetimeFigureOut">
              <a:rPr lang="en-US" smtClean="0"/>
              <a:t>9/22/2023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91CDD8-52B8-442F-91C6-E78F672C0BAC}" type="slidenum">
              <a:rPr lang="en-US" smtClean="0"/>
              <a:t>‹#›</a:t>
            </a:fld>
            <a:endParaRPr lang="en-US"/>
          </a:p>
        </p:txBody>
      </p:sp>
    </p:spTree>
    <p:extLst>
      <p:ext uri="{BB962C8B-B14F-4D97-AF65-F5344CB8AC3E}">
        <p14:creationId xmlns:p14="http://schemas.microsoft.com/office/powerpoint/2010/main" val="4007971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5AAA78-17A7-42A3-B0AD-4C8562A589E9}" type="datetimeFigureOut">
              <a:rPr lang="en-US" smtClean="0"/>
              <a:t>9/22/2023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94D89-C6B3-4909-B3B0-DC0EF3088BFC}" type="slidenum">
              <a:rPr lang="en-US" smtClean="0"/>
              <a:t>‹#›</a:t>
            </a:fld>
            <a:endParaRPr lang="en-US" dirty="0"/>
          </a:p>
        </p:txBody>
      </p:sp>
    </p:spTree>
    <p:extLst>
      <p:ext uri="{BB962C8B-B14F-4D97-AF65-F5344CB8AC3E}">
        <p14:creationId xmlns:p14="http://schemas.microsoft.com/office/powerpoint/2010/main" val="2516342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©2023 Regents of the University of California</a:t>
            </a:r>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2</a:t>
            </a:fld>
            <a:endParaRPr lang="en-US" dirty="0"/>
          </a:p>
        </p:txBody>
      </p:sp>
    </p:spTree>
    <p:extLst>
      <p:ext uri="{BB962C8B-B14F-4D97-AF65-F5344CB8AC3E}">
        <p14:creationId xmlns:p14="http://schemas.microsoft.com/office/powerpoint/2010/main" val="2198791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11</a:t>
            </a:fld>
            <a:endParaRPr lang="en-US" dirty="0"/>
          </a:p>
        </p:txBody>
      </p:sp>
    </p:spTree>
    <p:extLst>
      <p:ext uri="{BB962C8B-B14F-4D97-AF65-F5344CB8AC3E}">
        <p14:creationId xmlns:p14="http://schemas.microsoft.com/office/powerpoint/2010/main" val="3946355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12</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210362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The question stem for this item is: “How satisfied are you with the following aspects of your job?”</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Response options are: “Very Satisfied,” “Satisfied,” “Neutral,” “Dissatisfied,” “Very Dissatisfied,” and “Not Applicable/No Experience.”</a:t>
            </a:r>
          </a:p>
        </p:txBody>
      </p:sp>
      <p:sp>
        <p:nvSpPr>
          <p:cNvPr id="4" name="Slide Number Placeholder 3"/>
          <p:cNvSpPr>
            <a:spLocks noGrp="1"/>
          </p:cNvSpPr>
          <p:nvPr>
            <p:ph type="sldNum" sz="quarter" idx="5"/>
          </p:nvPr>
        </p:nvSpPr>
        <p:spPr/>
        <p:txBody>
          <a:bodyPr/>
          <a:lstStyle/>
          <a:p>
            <a:fld id="{C1894D89-C6B3-4909-B3B0-DC0EF3088BFC}" type="slidenum">
              <a:rPr lang="en-US" smtClean="0"/>
              <a:t>13</a:t>
            </a:fld>
            <a:endParaRPr lang="en-US" dirty="0"/>
          </a:p>
        </p:txBody>
      </p:sp>
    </p:spTree>
    <p:extLst>
      <p:ext uri="{BB962C8B-B14F-4D97-AF65-F5344CB8AC3E}">
        <p14:creationId xmlns:p14="http://schemas.microsoft.com/office/powerpoint/2010/main" val="3151054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Response options are: “Very Likely,” “Likely,” “Unlikely,” and “Very Unlikely.”</a:t>
            </a:r>
          </a:p>
        </p:txBody>
      </p:sp>
      <p:sp>
        <p:nvSpPr>
          <p:cNvPr id="4" name="Slide Number Placeholder 3"/>
          <p:cNvSpPr>
            <a:spLocks noGrp="1"/>
          </p:cNvSpPr>
          <p:nvPr>
            <p:ph type="sldNum" sz="quarter" idx="5"/>
          </p:nvPr>
        </p:nvSpPr>
        <p:spPr/>
        <p:txBody>
          <a:bodyPr/>
          <a:lstStyle/>
          <a:p>
            <a:fld id="{C1894D89-C6B3-4909-B3B0-DC0EF3088BFC}" type="slidenum">
              <a:rPr lang="en-US" smtClean="0"/>
              <a:t>14</a:t>
            </a:fld>
            <a:endParaRPr lang="en-US" dirty="0"/>
          </a:p>
        </p:txBody>
      </p:sp>
    </p:spTree>
    <p:extLst>
      <p:ext uri="{BB962C8B-B14F-4D97-AF65-F5344CB8AC3E}">
        <p14:creationId xmlns:p14="http://schemas.microsoft.com/office/powerpoint/2010/main" val="3271683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question stem for this graph on the left is: “How satisfied are you with the following aspects of your job?”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are: “Very Satisfied,” “Satisfied,” “Neutral,” “Dissatisfied,” “Very Dissatisfied,” and “Not Applicable/No Experience.”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question stem for this graph on the right is: “Please indicate the extent to which you agree or disagree with the following statements.”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are: “Strongly Agree,” “Agree,” “Disagree,” and “Strongly Disagree.”</a:t>
            </a:r>
          </a:p>
        </p:txBody>
      </p:sp>
      <p:sp>
        <p:nvSpPr>
          <p:cNvPr id="4" name="Slide Number Placeholder 3"/>
          <p:cNvSpPr>
            <a:spLocks noGrp="1"/>
          </p:cNvSpPr>
          <p:nvPr>
            <p:ph type="sldNum" sz="quarter" idx="5"/>
          </p:nvPr>
        </p:nvSpPr>
        <p:spPr/>
        <p:txBody>
          <a:bodyPr/>
          <a:lstStyle/>
          <a:p>
            <a:fld id="{C1894D89-C6B3-4909-B3B0-DC0EF3088BFC}" type="slidenum">
              <a:rPr lang="en-US" smtClean="0"/>
              <a:t>15</a:t>
            </a:fld>
            <a:endParaRPr lang="en-US" dirty="0"/>
          </a:p>
        </p:txBody>
      </p:sp>
    </p:spTree>
    <p:extLst>
      <p:ext uri="{BB962C8B-B14F-4D97-AF65-F5344CB8AC3E}">
        <p14:creationId xmlns:p14="http://schemas.microsoft.com/office/powerpoint/2010/main" val="979664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The question stem for this item is: “Please rate your satisfaction with:”</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Response options are: “Very Satisfied,” “Satisfied,” “Neutral,” “Dissatisfied,” “Very Dissatisfied,” and “Not Eligible.”</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16</a:t>
            </a:fld>
            <a:endParaRPr lang="en-US" dirty="0"/>
          </a:p>
        </p:txBody>
      </p:sp>
    </p:spTree>
    <p:extLst>
      <p:ext uri="{BB962C8B-B14F-4D97-AF65-F5344CB8AC3E}">
        <p14:creationId xmlns:p14="http://schemas.microsoft.com/office/powerpoint/2010/main" val="1579912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The question stem for this item is: “Please indicate the extent to which each of the following has been a source of stress for you during the past year:”</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Response options are: “Extensive,” “Somewhat,” “Not at All,” and “Not Applicable.”</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17</a:t>
            </a:fld>
            <a:endParaRPr lang="en-US" dirty="0"/>
          </a:p>
        </p:txBody>
      </p:sp>
    </p:spTree>
    <p:extLst>
      <p:ext uri="{BB962C8B-B14F-4D97-AF65-F5344CB8AC3E}">
        <p14:creationId xmlns:p14="http://schemas.microsoft.com/office/powerpoint/2010/main" val="723991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The question stem for this item is: “Please indicate the extent to which each of the following has been a source of stress for you during the past year:”</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Response options are: “Extensive,” “Somewhat,” “Not at All,” and “Not Applicable.”</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18</a:t>
            </a:fld>
            <a:endParaRPr lang="en-US" dirty="0"/>
          </a:p>
        </p:txBody>
      </p:sp>
    </p:spTree>
    <p:extLst>
      <p:ext uri="{BB962C8B-B14F-4D97-AF65-F5344CB8AC3E}">
        <p14:creationId xmlns:p14="http://schemas.microsoft.com/office/powerpoint/2010/main" val="1725546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19</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69571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Response options are: “Very Satisfied,” “Satisfied,” “Neutral,” “Dissatisfied,” “Very Dissatisfied,” and “Can’t Rate/Don’t Know.”</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20</a:t>
            </a:fld>
            <a:endParaRPr lang="en-US" dirty="0"/>
          </a:p>
        </p:txBody>
      </p:sp>
    </p:spTree>
    <p:extLst>
      <p:ext uri="{BB962C8B-B14F-4D97-AF65-F5344CB8AC3E}">
        <p14:creationId xmlns:p14="http://schemas.microsoft.com/office/powerpoint/2010/main" val="2527695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dirty="0"/>
          </a:p>
        </p:txBody>
      </p:sp>
      <p:sp>
        <p:nvSpPr>
          <p:cNvPr id="58372" name="Slide Number Placeholder 3"/>
          <p:cNvSpPr txBox="1">
            <a:spLocks noGrp="1"/>
          </p:cNvSpPr>
          <p:nvPr/>
        </p:nvSpPr>
        <p:spPr bwMode="auto">
          <a:xfrm>
            <a:off x="3897514" y="8829675"/>
            <a:ext cx="2982743" cy="465138"/>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3</a:t>
            </a:fld>
            <a:endParaRPr lang="en-US" sz="1200" u="none" dirty="0">
              <a:latin typeface="Arial" charset="0"/>
            </a:endParaRPr>
          </a:p>
        </p:txBody>
      </p:sp>
    </p:spTree>
    <p:extLst>
      <p:ext uri="{BB962C8B-B14F-4D97-AF65-F5344CB8AC3E}">
        <p14:creationId xmlns:p14="http://schemas.microsoft.com/office/powerpoint/2010/main" val="178303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are: “Strongly Agree,” “Agree,” “Disagree,” “Strongly Disagree,” and “Can’t Rate/Don’t Know.”</a:t>
            </a:r>
          </a:p>
        </p:txBody>
      </p:sp>
      <p:sp>
        <p:nvSpPr>
          <p:cNvPr id="4" name="Slide Number Placeholder 3"/>
          <p:cNvSpPr>
            <a:spLocks noGrp="1"/>
          </p:cNvSpPr>
          <p:nvPr>
            <p:ph type="sldNum" sz="quarter" idx="5"/>
          </p:nvPr>
        </p:nvSpPr>
        <p:spPr/>
        <p:txBody>
          <a:bodyPr/>
          <a:lstStyle/>
          <a:p>
            <a:fld id="{C1894D89-C6B3-4909-B3B0-DC0EF3088BFC}" type="slidenum">
              <a:rPr lang="en-US" smtClean="0"/>
              <a:t>21</a:t>
            </a:fld>
            <a:endParaRPr lang="en-US" dirty="0"/>
          </a:p>
        </p:txBody>
      </p:sp>
    </p:spTree>
    <p:extLst>
      <p:ext uri="{BB962C8B-B14F-4D97-AF65-F5344CB8AC3E}">
        <p14:creationId xmlns:p14="http://schemas.microsoft.com/office/powerpoint/2010/main" val="3621453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The question stem for this item is: “Below are some statements about your college or university. Indicate the extent to which you agree or disagree with each of the following:”</a:t>
            </a:r>
          </a:p>
          <a:p>
            <a:pPr eaLnBrk="1" hangingPunct="1"/>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are: “Strongly Agree,” “Agree,” “Disagree,” “Strongly Disagree,” and “Can’t Rate/Don’t Know.”</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22</a:t>
            </a:fld>
            <a:endParaRPr lang="en-US" dirty="0"/>
          </a:p>
        </p:txBody>
      </p:sp>
    </p:spTree>
    <p:extLst>
      <p:ext uri="{BB962C8B-B14F-4D97-AF65-F5344CB8AC3E}">
        <p14:creationId xmlns:p14="http://schemas.microsoft.com/office/powerpoint/2010/main" val="1517272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are: “Highest Priority,” “High Priority,” “Medium Priority,” “Low Priority,” “Not a Priority,” and “Can’t Rate/Don’t Know.”</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23</a:t>
            </a:fld>
            <a:endParaRPr lang="en-US" dirty="0"/>
          </a:p>
        </p:txBody>
      </p:sp>
    </p:spTree>
    <p:extLst>
      <p:ext uri="{BB962C8B-B14F-4D97-AF65-F5344CB8AC3E}">
        <p14:creationId xmlns:p14="http://schemas.microsoft.com/office/powerpoint/2010/main" val="22809275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for these items are “Very Often,” “Often,” “Sometimes,” “Seldom,” and “Never.” The percentages on the slide represent all response options except for "Never.”</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24</a:t>
            </a:fld>
            <a:endParaRPr lang="en-US" dirty="0"/>
          </a:p>
        </p:txBody>
      </p:sp>
    </p:spTree>
    <p:extLst>
      <p:ext uri="{BB962C8B-B14F-4D97-AF65-F5344CB8AC3E}">
        <p14:creationId xmlns:p14="http://schemas.microsoft.com/office/powerpoint/2010/main" val="542396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for these items are “Very Often,” “Often,” “Sometimes,” “Seldom,” “Never,” and “Decline to State.” The percentages on the slide represent all response options except for "Never” and “Decline to State.”</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25</a:t>
            </a:fld>
            <a:endParaRPr lang="en-US" dirty="0"/>
          </a:p>
        </p:txBody>
      </p:sp>
    </p:spTree>
    <p:extLst>
      <p:ext uri="{BB962C8B-B14F-4D97-AF65-F5344CB8AC3E}">
        <p14:creationId xmlns:p14="http://schemas.microsoft.com/office/powerpoint/2010/main" val="16704730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Response options are: “Very Satisfied,” “Satisfied,” “Neutral,” “Dissatisfied,” “Very Dissatisfied,” and “Can’t Rate/Don’t Know.”</a:t>
            </a:r>
          </a:p>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26</a:t>
            </a:fld>
            <a:endParaRPr lang="en-US" dirty="0"/>
          </a:p>
        </p:txBody>
      </p:sp>
    </p:spTree>
    <p:extLst>
      <p:ext uri="{BB962C8B-B14F-4D97-AF65-F5344CB8AC3E}">
        <p14:creationId xmlns:p14="http://schemas.microsoft.com/office/powerpoint/2010/main" val="3486395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27</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6877076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are: “Strongly Agree,” “Agree,” “Disagree,” and “Strongly Disagree.”</a:t>
            </a:r>
          </a:p>
        </p:txBody>
      </p:sp>
      <p:sp>
        <p:nvSpPr>
          <p:cNvPr id="4" name="Slide Number Placeholder 3"/>
          <p:cNvSpPr>
            <a:spLocks noGrp="1"/>
          </p:cNvSpPr>
          <p:nvPr>
            <p:ph type="sldNum" sz="quarter" idx="5"/>
          </p:nvPr>
        </p:nvSpPr>
        <p:spPr/>
        <p:txBody>
          <a:bodyPr/>
          <a:lstStyle/>
          <a:p>
            <a:fld id="{C1894D89-C6B3-4909-B3B0-DC0EF3088BFC}" type="slidenum">
              <a:rPr lang="en-US" smtClean="0"/>
              <a:t>28</a:t>
            </a:fld>
            <a:endParaRPr lang="en-US" dirty="0"/>
          </a:p>
        </p:txBody>
      </p:sp>
    </p:spTree>
    <p:extLst>
      <p:ext uri="{BB962C8B-B14F-4D97-AF65-F5344CB8AC3E}">
        <p14:creationId xmlns:p14="http://schemas.microsoft.com/office/powerpoint/2010/main" val="1448448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are: “Yes,” “No,” “Not Eligible,” and “Not Available.”</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29</a:t>
            </a:fld>
            <a:endParaRPr lang="en-US" dirty="0"/>
          </a:p>
        </p:txBody>
      </p:sp>
    </p:spTree>
    <p:extLst>
      <p:ext uri="{BB962C8B-B14F-4D97-AF65-F5344CB8AC3E}">
        <p14:creationId xmlns:p14="http://schemas.microsoft.com/office/powerpoint/2010/main" val="37375689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30</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88880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dirty="0"/>
              <a:t>For detailed information on the</a:t>
            </a:r>
            <a:r>
              <a:rPr lang="en-US" baseline="0" dirty="0"/>
              <a:t> survey items, please see the SCS instrument here:</a:t>
            </a:r>
          </a:p>
          <a:p>
            <a:endParaRPr lang="en-US" baseline="0" dirty="0"/>
          </a:p>
          <a:p>
            <a:r>
              <a:rPr lang="en-US" baseline="0" dirty="0"/>
              <a:t>https://ucla.app.box.com/v/SCS-Survey-Instrument</a:t>
            </a:r>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4</a:t>
            </a:fld>
            <a:endParaRPr lang="en-US" dirty="0"/>
          </a:p>
        </p:txBody>
      </p:sp>
    </p:spTree>
    <p:extLst>
      <p:ext uri="{BB962C8B-B14F-4D97-AF65-F5344CB8AC3E}">
        <p14:creationId xmlns:p14="http://schemas.microsoft.com/office/powerpoint/2010/main" val="30365324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Response options are: “Strongly Agree,” “Agree,” “Disagree,” and “Strongly Disagree.”</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31</a:t>
            </a:fld>
            <a:endParaRPr lang="en-US" dirty="0"/>
          </a:p>
        </p:txBody>
      </p:sp>
    </p:spTree>
    <p:extLst>
      <p:ext uri="{BB962C8B-B14F-4D97-AF65-F5344CB8AC3E}">
        <p14:creationId xmlns:p14="http://schemas.microsoft.com/office/powerpoint/2010/main" val="1195578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sz="1200" b="0" i="0" kern="1200" baseline="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32</a:t>
            </a:fld>
            <a:endParaRPr lang="en-US" dirty="0"/>
          </a:p>
        </p:txBody>
      </p:sp>
    </p:spTree>
    <p:extLst>
      <p:ext uri="{BB962C8B-B14F-4D97-AF65-F5344CB8AC3E}">
        <p14:creationId xmlns:p14="http://schemas.microsoft.com/office/powerpoint/2010/main" val="9013285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33</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16329" y="4414839"/>
            <a:ext cx="5049156" cy="4184650"/>
          </a:xfrm>
          <a:noFill/>
          <a:ln/>
        </p:spPr>
        <p:txBody>
          <a:bodyPr/>
          <a:lstStyle/>
          <a:p>
            <a:pPr eaLnBrk="1" hangingPunct="1"/>
            <a:endParaRPr lang="en-US" dirty="0"/>
          </a:p>
        </p:txBody>
      </p:sp>
    </p:spTree>
    <p:extLst>
      <p:ext uri="{BB962C8B-B14F-4D97-AF65-F5344CB8AC3E}">
        <p14:creationId xmlns:p14="http://schemas.microsoft.com/office/powerpoint/2010/main" val="3846348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5</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09643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6</a:t>
            </a:fld>
            <a:endParaRPr lang="en-US" dirty="0"/>
          </a:p>
        </p:txBody>
      </p:sp>
    </p:spTree>
    <p:extLst>
      <p:ext uri="{BB962C8B-B14F-4D97-AF65-F5344CB8AC3E}">
        <p14:creationId xmlns:p14="http://schemas.microsoft.com/office/powerpoint/2010/main" val="108755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7</a:t>
            </a:fld>
            <a:endParaRPr lang="en-US" dirty="0"/>
          </a:p>
        </p:txBody>
      </p:sp>
    </p:spTree>
    <p:extLst>
      <p:ext uri="{BB962C8B-B14F-4D97-AF65-F5344CB8AC3E}">
        <p14:creationId xmlns:p14="http://schemas.microsoft.com/office/powerpoint/2010/main" val="1734039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8</a:t>
            </a:fld>
            <a:endParaRPr lang="en-US" dirty="0"/>
          </a:p>
        </p:txBody>
      </p:sp>
    </p:spTree>
    <p:extLst>
      <p:ext uri="{BB962C8B-B14F-4D97-AF65-F5344CB8AC3E}">
        <p14:creationId xmlns:p14="http://schemas.microsoft.com/office/powerpoint/2010/main" val="3564497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Highest Level of Education: “J.D.,” “M.D., D.D.S., D.V.M., etc. (Medical),” “Ph.D.,” and “Professional Doctorate (Ed.D., Psy.D., etc.)” included in “Doctoral or professional degree.”</a:t>
            </a:r>
          </a:p>
        </p:txBody>
      </p:sp>
      <p:sp>
        <p:nvSpPr>
          <p:cNvPr id="4" name="Slide Number Placeholder 3"/>
          <p:cNvSpPr>
            <a:spLocks noGrp="1"/>
          </p:cNvSpPr>
          <p:nvPr>
            <p:ph type="sldNum" sz="quarter" idx="5"/>
          </p:nvPr>
        </p:nvSpPr>
        <p:spPr/>
        <p:txBody>
          <a:bodyPr/>
          <a:lstStyle/>
          <a:p>
            <a:fld id="{C1894D89-C6B3-4909-B3B0-DC0EF3088BFC}" type="slidenum">
              <a:rPr lang="en-US" smtClean="0"/>
              <a:t>9</a:t>
            </a:fld>
            <a:endParaRPr lang="en-US" dirty="0"/>
          </a:p>
        </p:txBody>
      </p:sp>
    </p:spTree>
    <p:extLst>
      <p:ext uri="{BB962C8B-B14F-4D97-AF65-F5344CB8AC3E}">
        <p14:creationId xmlns:p14="http://schemas.microsoft.com/office/powerpoint/2010/main" val="1606205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10</a:t>
            </a:fld>
            <a:endParaRPr lang="en-US" dirty="0"/>
          </a:p>
        </p:txBody>
      </p:sp>
    </p:spTree>
    <p:extLst>
      <p:ext uri="{BB962C8B-B14F-4D97-AF65-F5344CB8AC3E}">
        <p14:creationId xmlns:p14="http://schemas.microsoft.com/office/powerpoint/2010/main" val="2109073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solidFill>
                  <a:schemeClr val="accent5"/>
                </a:solidFill>
              </a:defRPr>
            </a:lvl1pPr>
          </a:lstStyle>
          <a:p>
            <a:r>
              <a:rPr lang="en-US"/>
              <a:t>Click to edit Master title style</a:t>
            </a:r>
            <a:endParaRPr lang="en-US" dirty="0"/>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sz="2600" b="1">
                <a:effectLst/>
              </a:defRPr>
            </a:lvl1pPr>
          </a:lstStyle>
          <a:p>
            <a:r>
              <a:rPr lang="en-US"/>
              <a:t>Click to edit Master subtitle style</a:t>
            </a:r>
            <a:endParaRPr lang="en-US" dirty="0"/>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endParaRPr lang="en-US" dirty="0"/>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r>
              <a:rPr lang="en-US"/>
              <a:t>2023 Staff Climate Survey</a:t>
            </a:r>
            <a:endParaRPr lang="en-US" dirty="0"/>
          </a:p>
        </p:txBody>
      </p:sp>
      <p:sp>
        <p:nvSpPr>
          <p:cNvPr id="7" name="Rectangle 25"/>
          <p:cNvSpPr>
            <a:spLocks noGrp="1" noChangeArrowheads="1"/>
          </p:cNvSpPr>
          <p:nvPr>
            <p:ph type="sldNum" sz="quarter" idx="12"/>
          </p:nvPr>
        </p:nvSpPr>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407609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113050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4045811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r>
              <a:rPr lang="en-US" noProof="0" dirty="0"/>
              <a:t>Click icon to add table</a:t>
            </a:r>
          </a:p>
        </p:txBody>
      </p:sp>
      <p:sp>
        <p:nvSpPr>
          <p:cNvPr id="4"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101181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accent5"/>
                </a:solidFill>
                <a:effectLst/>
                <a:latin typeface="Franklin Gothic Book" panose="020B0503020102020204" pitchFamily="34" charset="0"/>
              </a:defRPr>
            </a:lvl1pPr>
            <a:lvl2pPr>
              <a:defRPr>
                <a:effectLst/>
                <a:latin typeface="Franklin Gothic Book" panose="020B0503020102020204" pitchFamily="34" charset="0"/>
              </a:defRPr>
            </a:lvl2pPr>
            <a:lvl3pPr>
              <a:defRPr>
                <a:effectLst/>
                <a:latin typeface="Franklin Gothic Book" panose="020B0503020102020204" pitchFamily="34" charset="0"/>
              </a:defRPr>
            </a:lvl3pPr>
            <a:lvl4pPr>
              <a:defRPr>
                <a:effectLst/>
                <a:latin typeface="Franklin Gothic Book" panose="020B0503020102020204" pitchFamily="34" charset="0"/>
              </a:defRPr>
            </a:lvl4pPr>
            <a:lvl5pPr>
              <a:defRPr>
                <a:effectLst/>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201660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208326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495800"/>
          </a:xfrm>
        </p:spPr>
        <p:txBody>
          <a:bodyPr/>
          <a:lstStyle>
            <a:lvl1pPr>
              <a:defRPr sz="2800">
                <a:solidFill>
                  <a:schemeClr val="tx2"/>
                </a:solidFill>
                <a:effectLst/>
                <a:latin typeface="Franklin Gothic Book" panose="020B0503020102020204" pitchFamily="34" charset="0"/>
              </a:defRPr>
            </a:lvl1pPr>
            <a:lvl2pPr>
              <a:defRPr sz="2400">
                <a:solidFill>
                  <a:schemeClr val="tx2"/>
                </a:solidFill>
                <a:effectLst/>
                <a:latin typeface="Franklin Gothic Book" panose="020B0503020102020204" pitchFamily="34" charset="0"/>
              </a:defRPr>
            </a:lvl2pPr>
            <a:lvl3pPr>
              <a:defRPr sz="2000">
                <a:solidFill>
                  <a:schemeClr val="tx2"/>
                </a:solidFill>
                <a:effectLst/>
                <a:latin typeface="Franklin Gothic Book" panose="020B0503020102020204" pitchFamily="34" charset="0"/>
              </a:defRPr>
            </a:lvl3pPr>
            <a:lvl4pPr>
              <a:defRPr sz="1800">
                <a:solidFill>
                  <a:schemeClr val="tx2"/>
                </a:solidFill>
                <a:effectLst/>
                <a:latin typeface="Franklin Gothic Book" panose="020B0503020102020204" pitchFamily="34" charset="0"/>
              </a:defRPr>
            </a:lvl4pPr>
            <a:lvl5pPr>
              <a:defRPr sz="1800">
                <a:solidFill>
                  <a:schemeClr val="tx2"/>
                </a:solidFill>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495800"/>
          </a:xfrm>
        </p:spPr>
        <p:txBody>
          <a:bodyPr/>
          <a:lstStyle>
            <a:lvl1pPr>
              <a:defRPr sz="2800">
                <a:effectLst/>
                <a:latin typeface="Franklin Gothic Book" panose="020B0503020102020204" pitchFamily="34" charset="0"/>
              </a:defRPr>
            </a:lvl1pPr>
            <a:lvl2pPr>
              <a:defRPr sz="2400">
                <a:effectLst/>
                <a:latin typeface="Franklin Gothic Book" panose="020B0503020102020204" pitchFamily="34" charset="0"/>
              </a:defRPr>
            </a:lvl2pPr>
            <a:lvl3pPr>
              <a:defRPr sz="2000">
                <a:effectLst/>
                <a:latin typeface="Franklin Gothic Book" panose="020B0503020102020204" pitchFamily="34" charset="0"/>
              </a:defRPr>
            </a:lvl3pPr>
            <a:lvl4pPr>
              <a:defRPr sz="1800">
                <a:effectLst/>
                <a:latin typeface="Franklin Gothic Book" panose="020B0503020102020204" pitchFamily="34" charset="0"/>
              </a:defRPr>
            </a:lvl4pPr>
            <a:lvl5pPr>
              <a:defRPr sz="1800">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6"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78885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8"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39028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4"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1684385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3"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2527936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6"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4061196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20"/>
          <p:cNvSpPr>
            <a:spLocks noGrp="1" noChangeArrowheads="1"/>
          </p:cNvSpPr>
          <p:nvPr>
            <p:ph type="ftr" sz="quarter" idx="10"/>
          </p:nvPr>
        </p:nvSpPr>
        <p:spPr>
          <a:ln/>
        </p:spPr>
        <p:txBody>
          <a:bodyPr/>
          <a:lstStyle>
            <a:lvl1pPr>
              <a:defRPr/>
            </a:lvl1pPr>
          </a:lstStyle>
          <a:p>
            <a:r>
              <a:rPr lang="en-US"/>
              <a:t>2023 Staff Climate Survey</a:t>
            </a:r>
            <a:endParaRPr lang="en-US" dirty="0"/>
          </a:p>
        </p:txBody>
      </p:sp>
      <p:sp>
        <p:nvSpPr>
          <p:cNvPr id="6" name="Rectangle 25"/>
          <p:cNvSpPr>
            <a:spLocks noGrp="1" noChangeArrowheads="1"/>
          </p:cNvSpPr>
          <p:nvPr>
            <p:ph type="sldNum" sz="quarter" idx="11"/>
          </p:nvPr>
        </p:nvSpPr>
        <p:spPr>
          <a:ln/>
        </p:spPr>
        <p:txBody>
          <a:bodyPr/>
          <a:lstStyle>
            <a:lvl1pPr>
              <a:defRPr/>
            </a:lvl1pPr>
          </a:lstStyle>
          <a:p>
            <a:fld id="{A9EE5175-EBC5-45A8-A466-46F508C37E0B}" type="slidenum">
              <a:rPr lang="en-US" smtClean="0"/>
              <a:t>‹#›</a:t>
            </a:fld>
            <a:endParaRPr lang="en-US" dirty="0"/>
          </a:p>
        </p:txBody>
      </p:sp>
    </p:spTree>
    <p:extLst>
      <p:ext uri="{BB962C8B-B14F-4D97-AF65-F5344CB8AC3E}">
        <p14:creationId xmlns:p14="http://schemas.microsoft.com/office/powerpoint/2010/main" val="395354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r>
              <a:rPr lang="en-US"/>
              <a:t>2023 Staff Climate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43014" name="Picture 8"/>
          <p:cNvPicPr>
            <a:picLocks noChangeAspect="1" noChangeArrowheads="1"/>
          </p:cNvPicPr>
          <p:nvPr/>
        </p:nvPicPr>
        <p:blipFill>
          <a:blip r:embed="rId14" cstate="print">
            <a:extLst>
              <a:ext uri="{28A0092B-C50C-407E-A947-70E740481C1C}">
                <a14:useLocalDpi xmlns:a14="http://schemas.microsoft.com/office/drawing/2010/main" val="0"/>
              </a:ext>
            </a:extLst>
          </a:blip>
          <a:stretch>
            <a:fillRect/>
          </a:stretch>
        </p:blipFill>
        <p:spPr bwMode="auto">
          <a:xfrm>
            <a:off x="3175" y="0"/>
            <a:ext cx="908050" cy="908050"/>
          </a:xfrm>
          <a:prstGeom prst="rect">
            <a:avLst/>
          </a:prstGeom>
          <a:noFill/>
          <a:ln w="9525">
            <a:noFill/>
            <a:miter lim="800000"/>
            <a:headEnd/>
            <a:tailEnd/>
          </a:ln>
        </p:spPr>
      </p:pic>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fld id="{A9EE5175-EBC5-45A8-A466-46F508C37E0B}" type="slidenum">
              <a:rPr lang="en-US" smtClean="0"/>
              <a:t>‹#›</a:t>
            </a:fld>
            <a:endParaRPr lang="en-US" dirty="0"/>
          </a:p>
        </p:txBody>
      </p:sp>
      <p:sp>
        <p:nvSpPr>
          <p:cNvPr id="8" name="TextBox 7">
            <a:hlinkClick r:id="rId15" action="ppaction://hlinksldjump"/>
          </p:cNvPr>
          <p:cNvSpPr txBox="1"/>
          <p:nvPr/>
        </p:nvSpPr>
        <p:spPr>
          <a:xfrm>
            <a:off x="6874304" y="6604084"/>
            <a:ext cx="1665841" cy="253916"/>
          </a:xfrm>
          <a:prstGeom prst="rect">
            <a:avLst/>
          </a:prstGeom>
          <a:noFill/>
        </p:spPr>
        <p:txBody>
          <a:bodyPr wrap="none" rtlCol="0">
            <a:spAutoFit/>
          </a:bodyPr>
          <a:lstStyle/>
          <a:p>
            <a:r>
              <a:rPr lang="en-US" sz="1050" u="none" dirty="0">
                <a:solidFill>
                  <a:schemeClr val="tx1"/>
                </a:solidFill>
              </a:rPr>
              <a:t>Return to Table of Contents</a:t>
            </a:r>
          </a:p>
        </p:txBody>
      </p:sp>
    </p:spTree>
    <p:extLst>
      <p:ext uri="{BB962C8B-B14F-4D97-AF65-F5344CB8AC3E}">
        <p14:creationId xmlns:p14="http://schemas.microsoft.com/office/powerpoint/2010/main" val="25830793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ctr" rtl="0" eaLnBrk="1" fontAlgn="base" hangingPunct="1">
        <a:spcBef>
          <a:spcPct val="0"/>
        </a:spcBef>
        <a:spcAft>
          <a:spcPct val="0"/>
        </a:spcAft>
        <a:defRPr sz="2800" b="1">
          <a:solidFill>
            <a:srgbClr val="7680AC"/>
          </a:solidFill>
          <a:latin typeface="+mj-lt"/>
          <a:ea typeface="+mj-ea"/>
          <a:cs typeface="+mj-cs"/>
        </a:defRPr>
      </a:lvl1pPr>
      <a:lvl2pPr algn="ctr" rtl="0" eaLnBrk="1" fontAlgn="base" hangingPunct="1">
        <a:spcBef>
          <a:spcPct val="0"/>
        </a:spcBef>
        <a:spcAft>
          <a:spcPct val="0"/>
        </a:spcAft>
        <a:defRPr sz="2800" b="1">
          <a:solidFill>
            <a:srgbClr val="7680AC"/>
          </a:solidFill>
          <a:latin typeface="Garamond" pitchFamily="18" charset="0"/>
        </a:defRPr>
      </a:lvl2pPr>
      <a:lvl3pPr algn="ctr" rtl="0" eaLnBrk="1" fontAlgn="base" hangingPunct="1">
        <a:spcBef>
          <a:spcPct val="0"/>
        </a:spcBef>
        <a:spcAft>
          <a:spcPct val="0"/>
        </a:spcAft>
        <a:defRPr sz="2800" b="1">
          <a:solidFill>
            <a:srgbClr val="7680AC"/>
          </a:solidFill>
          <a:latin typeface="Garamond" pitchFamily="18" charset="0"/>
        </a:defRPr>
      </a:lvl3pPr>
      <a:lvl4pPr algn="ctr" rtl="0" eaLnBrk="1" fontAlgn="base" hangingPunct="1">
        <a:spcBef>
          <a:spcPct val="0"/>
        </a:spcBef>
        <a:spcAft>
          <a:spcPct val="0"/>
        </a:spcAft>
        <a:defRPr sz="2800" b="1">
          <a:solidFill>
            <a:srgbClr val="7680AC"/>
          </a:solidFill>
          <a:latin typeface="Garamond" pitchFamily="18" charset="0"/>
        </a:defRPr>
      </a:lvl4pPr>
      <a:lvl5pPr algn="ctr" rtl="0" eaLnBrk="1" fontAlgn="base" hangingPunct="1">
        <a:spcBef>
          <a:spcPct val="0"/>
        </a:spcBef>
        <a:spcAft>
          <a:spcPct val="0"/>
        </a:spcAft>
        <a:defRPr sz="2800" b="1">
          <a:solidFill>
            <a:srgbClr val="7680AC"/>
          </a:solidFill>
          <a:latin typeface="Garamond" pitchFamily="18" charset="0"/>
        </a:defRPr>
      </a:lvl5pPr>
      <a:lvl6pPr marL="457200" algn="ctr" rtl="0" eaLnBrk="1" fontAlgn="base" hangingPunct="1">
        <a:spcBef>
          <a:spcPct val="0"/>
        </a:spcBef>
        <a:spcAft>
          <a:spcPct val="0"/>
        </a:spcAft>
        <a:defRPr sz="2800" b="1">
          <a:solidFill>
            <a:srgbClr val="7680AC"/>
          </a:solidFill>
          <a:latin typeface="Garamond" pitchFamily="18" charset="0"/>
        </a:defRPr>
      </a:lvl6pPr>
      <a:lvl7pPr marL="914400" algn="ctr" rtl="0" eaLnBrk="1" fontAlgn="base" hangingPunct="1">
        <a:spcBef>
          <a:spcPct val="0"/>
        </a:spcBef>
        <a:spcAft>
          <a:spcPct val="0"/>
        </a:spcAft>
        <a:defRPr sz="2800" b="1">
          <a:solidFill>
            <a:srgbClr val="7680AC"/>
          </a:solidFill>
          <a:latin typeface="Garamond" pitchFamily="18" charset="0"/>
        </a:defRPr>
      </a:lvl7pPr>
      <a:lvl8pPr marL="1371600" algn="ctr" rtl="0" eaLnBrk="1" fontAlgn="base" hangingPunct="1">
        <a:spcBef>
          <a:spcPct val="0"/>
        </a:spcBef>
        <a:spcAft>
          <a:spcPct val="0"/>
        </a:spcAft>
        <a:defRPr sz="2800" b="1">
          <a:solidFill>
            <a:srgbClr val="7680AC"/>
          </a:solidFill>
          <a:latin typeface="Garamond" pitchFamily="18" charset="0"/>
        </a:defRPr>
      </a:lvl8pPr>
      <a:lvl9pPr marL="1828800" algn="ctr" rtl="0" eaLnBrk="1" fontAlgn="base" hangingPunct="1">
        <a:spcBef>
          <a:spcPct val="0"/>
        </a:spcBef>
        <a:spcAft>
          <a:spcPct val="0"/>
        </a:spcAft>
        <a:defRPr sz="2800" b="1">
          <a:solidFill>
            <a:srgbClr val="7680AC"/>
          </a:solidFill>
          <a:latin typeface="Garamond"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6.xml"/><Relationship Id="rId18" Type="http://schemas.openxmlformats.org/officeDocument/2006/relationships/slide" Target="slide22.xml"/><Relationship Id="rId26" Type="http://schemas.openxmlformats.org/officeDocument/2006/relationships/slide" Target="slide30.xml"/><Relationship Id="rId3" Type="http://schemas.openxmlformats.org/officeDocument/2006/relationships/slide" Target="slide5.xml"/><Relationship Id="rId21" Type="http://schemas.openxmlformats.org/officeDocument/2006/relationships/slide" Target="slide25.xml"/><Relationship Id="rId7" Type="http://schemas.openxmlformats.org/officeDocument/2006/relationships/slide" Target="slide9.xml"/><Relationship Id="rId12" Type="http://schemas.openxmlformats.org/officeDocument/2006/relationships/slide" Target="slide15.xml"/><Relationship Id="rId17" Type="http://schemas.openxmlformats.org/officeDocument/2006/relationships/slide" Target="slide21.xml"/><Relationship Id="rId25" Type="http://schemas.openxmlformats.org/officeDocument/2006/relationships/slide" Target="slide29.xml"/><Relationship Id="rId2" Type="http://schemas.openxmlformats.org/officeDocument/2006/relationships/notesSlide" Target="../notesSlides/notesSlide3.xml"/><Relationship Id="rId16" Type="http://schemas.openxmlformats.org/officeDocument/2006/relationships/slide" Target="slide20.xml"/><Relationship Id="rId20" Type="http://schemas.openxmlformats.org/officeDocument/2006/relationships/slide" Target="slide24.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8.xml"/><Relationship Id="rId5" Type="http://schemas.openxmlformats.org/officeDocument/2006/relationships/slide" Target="slide7.xml"/><Relationship Id="rId15" Type="http://schemas.openxmlformats.org/officeDocument/2006/relationships/slide" Target="slide19.xml"/><Relationship Id="rId23" Type="http://schemas.openxmlformats.org/officeDocument/2006/relationships/slide" Target="slide27.xml"/><Relationship Id="rId28" Type="http://schemas.openxmlformats.org/officeDocument/2006/relationships/slide" Target="slide32.xml"/><Relationship Id="rId10" Type="http://schemas.openxmlformats.org/officeDocument/2006/relationships/slide" Target="slide12.xml"/><Relationship Id="rId19" Type="http://schemas.openxmlformats.org/officeDocument/2006/relationships/slide" Target="slide23.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7.xml"/><Relationship Id="rId22" Type="http://schemas.openxmlformats.org/officeDocument/2006/relationships/slide" Target="slide26.xml"/><Relationship Id="rId27" Type="http://schemas.openxmlformats.org/officeDocument/2006/relationships/slide" Target="slide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3061-93AE-D19B-531E-6C5D145C6347}"/>
              </a:ext>
            </a:extLst>
          </p:cNvPr>
          <p:cNvSpPr>
            <a:spLocks noGrp="1"/>
          </p:cNvSpPr>
          <p:nvPr>
            <p:ph type="title"/>
          </p:nvPr>
        </p:nvSpPr>
        <p:spPr/>
        <p:txBody>
          <a:bodyPr/>
          <a:lstStyle/>
          <a:p>
            <a:r>
              <a:rPr lang="en-US" dirty="0"/>
              <a:t>Technical Notes from </a:t>
            </a:r>
            <a:br>
              <a:rPr lang="en-US" dirty="0"/>
            </a:br>
            <a:r>
              <a:rPr lang="en-US" dirty="0"/>
              <a:t>TLU Institutional Research &amp; Effectiveness</a:t>
            </a:r>
          </a:p>
        </p:txBody>
      </p:sp>
      <p:sp>
        <p:nvSpPr>
          <p:cNvPr id="3" name="Content Placeholder 2">
            <a:extLst>
              <a:ext uri="{FF2B5EF4-FFF2-40B4-BE49-F238E27FC236}">
                <a16:creationId xmlns:a16="http://schemas.microsoft.com/office/drawing/2014/main" id="{129C53F7-C61F-D4C8-6A71-529EAF3D9C04}"/>
              </a:ext>
            </a:extLst>
          </p:cNvPr>
          <p:cNvSpPr>
            <a:spLocks noGrp="1"/>
          </p:cNvSpPr>
          <p:nvPr>
            <p:ph idx="1"/>
          </p:nvPr>
        </p:nvSpPr>
        <p:spPr/>
        <p:txBody>
          <a:bodyPr/>
          <a:lstStyle/>
          <a:p>
            <a:pPr>
              <a:spcAft>
                <a:spcPts val="1200"/>
              </a:spcAft>
            </a:pPr>
            <a:r>
              <a:rPr lang="en-US" sz="1600" dirty="0">
                <a:solidFill>
                  <a:schemeClr val="tx1"/>
                </a:solidFill>
              </a:rPr>
              <a:t>This HERI Staff Climate Survey was administered April 2023</a:t>
            </a:r>
          </a:p>
          <a:p>
            <a:pPr>
              <a:spcAft>
                <a:spcPts val="1200"/>
              </a:spcAft>
            </a:pPr>
            <a:r>
              <a:rPr lang="en-US" sz="1600" dirty="0">
                <a:solidFill>
                  <a:schemeClr val="tx1"/>
                </a:solidFill>
              </a:rPr>
              <a:t>Participation in the survey was voluntary, anonymous, and approved by the TLU IRB.</a:t>
            </a:r>
          </a:p>
          <a:p>
            <a:pPr>
              <a:spcAft>
                <a:spcPts val="1200"/>
              </a:spcAft>
            </a:pPr>
            <a:r>
              <a:rPr lang="en-US" sz="1600" dirty="0">
                <a:solidFill>
                  <a:schemeClr val="tx1"/>
                </a:solidFill>
              </a:rPr>
              <a:t>70 of 201 TLU employees invited to take the survey responded (30%)</a:t>
            </a:r>
          </a:p>
          <a:p>
            <a:pPr>
              <a:spcAft>
                <a:spcPts val="1200"/>
              </a:spcAft>
            </a:pPr>
            <a:r>
              <a:rPr lang="en-US" sz="1600" dirty="0">
                <a:solidFill>
                  <a:schemeClr val="tx1"/>
                </a:solidFill>
              </a:rPr>
              <a:t>The estimated margin of error for survey responses is ± 9.5%  </a:t>
            </a:r>
          </a:p>
          <a:p>
            <a:pPr>
              <a:spcAft>
                <a:spcPts val="1200"/>
              </a:spcAft>
            </a:pPr>
            <a:r>
              <a:rPr lang="en-US" sz="1600" dirty="0">
                <a:solidFill>
                  <a:schemeClr val="tx1"/>
                </a:solidFill>
              </a:rPr>
              <a:t>The “Religious 4yr Colleges” comparison group included Dominican University (IL), Fresno Pacific University (CA), Lewis University (IL), Mount St. Mary's University (MD), Saint Martin's University (WA), and Saint Peter's University (NJ)</a:t>
            </a:r>
          </a:p>
          <a:p>
            <a:pPr>
              <a:spcAft>
                <a:spcPts val="1200"/>
              </a:spcAft>
            </a:pPr>
            <a:endParaRPr lang="en-US" sz="1800" dirty="0">
              <a:solidFill>
                <a:schemeClr val="tx1"/>
              </a:solidFill>
            </a:endParaRPr>
          </a:p>
          <a:p>
            <a:pPr marL="0" indent="0">
              <a:buNone/>
            </a:pPr>
            <a:endParaRPr lang="en-US" sz="2000" dirty="0">
              <a:solidFill>
                <a:schemeClr val="tx1"/>
              </a:solidFill>
            </a:endParaRPr>
          </a:p>
          <a:p>
            <a:endParaRPr lang="en-US" sz="2000" dirty="0">
              <a:solidFill>
                <a:schemeClr val="tx1"/>
              </a:solidFill>
            </a:endParaRPr>
          </a:p>
        </p:txBody>
      </p:sp>
      <p:sp>
        <p:nvSpPr>
          <p:cNvPr id="4" name="Footer Placeholder 3">
            <a:extLst>
              <a:ext uri="{FF2B5EF4-FFF2-40B4-BE49-F238E27FC236}">
                <a16:creationId xmlns:a16="http://schemas.microsoft.com/office/drawing/2014/main" id="{43907339-BE27-3BA9-1C01-27204969F744}"/>
              </a:ext>
            </a:extLst>
          </p:cNvPr>
          <p:cNvSpPr>
            <a:spLocks noGrp="1"/>
          </p:cNvSpPr>
          <p:nvPr>
            <p:ph type="ftr" sz="quarter" idx="10"/>
          </p:nvPr>
        </p:nvSpPr>
        <p:spPr/>
        <p:txBody>
          <a:bodyPr/>
          <a:lstStyle/>
          <a:p>
            <a:r>
              <a:rPr lang="en-US"/>
              <a:t>2023 Staff Climate Survey</a:t>
            </a:r>
            <a:endParaRPr lang="en-US" dirty="0"/>
          </a:p>
        </p:txBody>
      </p:sp>
      <p:sp>
        <p:nvSpPr>
          <p:cNvPr id="5" name="Slide Number Placeholder 4">
            <a:extLst>
              <a:ext uri="{FF2B5EF4-FFF2-40B4-BE49-F238E27FC236}">
                <a16:creationId xmlns:a16="http://schemas.microsoft.com/office/drawing/2014/main" id="{B474EBF6-9486-41D8-74A5-17798F8DDC0A}"/>
              </a:ext>
            </a:extLst>
          </p:cNvPr>
          <p:cNvSpPr>
            <a:spLocks noGrp="1"/>
          </p:cNvSpPr>
          <p:nvPr>
            <p:ph type="sldNum" sz="quarter" idx="11"/>
          </p:nvPr>
        </p:nvSpPr>
        <p:spPr/>
        <p:txBody>
          <a:bodyPr/>
          <a:lstStyle/>
          <a:p>
            <a:fld id="{A9EE5175-EBC5-45A8-A466-46F508C37E0B}" type="slidenum">
              <a:rPr lang="en-US" smtClean="0"/>
              <a:t>1</a:t>
            </a:fld>
            <a:endParaRPr lang="en-US" dirty="0"/>
          </a:p>
        </p:txBody>
      </p:sp>
    </p:spTree>
    <p:extLst>
      <p:ext uri="{BB962C8B-B14F-4D97-AF65-F5344CB8AC3E}">
        <p14:creationId xmlns:p14="http://schemas.microsoft.com/office/powerpoint/2010/main" val="617071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latin typeface="Franklin Gothic Medium" panose="020B0603020102020204" pitchFamily="34" charset="0"/>
              </a:rPr>
              <a:t>Demographics</a:t>
            </a:r>
          </a:p>
        </p:txBody>
      </p:sp>
      <p:graphicFrame>
        <p:nvGraphicFramePr>
          <p:cNvPr id="8" name="Race"/>
          <p:cNvGraphicFramePr>
            <a:graphicFrameLocks noGrp="1" noChangeAspect="1"/>
          </p:cNvGraphicFramePr>
          <p:nvPr>
            <p:ph sz="half" idx="2"/>
            <p:custDataLst>
              <p:tags r:id="rId1"/>
            </p:custDataLst>
            <p:extLst>
              <p:ext uri="{D42A27DB-BD31-4B8C-83A1-F6EECF244321}">
                <p14:modId xmlns:p14="http://schemas.microsoft.com/office/powerpoint/2010/main" val="3651713979"/>
              </p:ext>
            </p:extLst>
          </p:nvPr>
        </p:nvGraphicFramePr>
        <p:xfrm>
          <a:off x="-1" y="1143000"/>
          <a:ext cx="9140825" cy="5410200"/>
        </p:xfrm>
        <a:graphic>
          <a:graphicData uri="http://schemas.openxmlformats.org/drawingml/2006/chart">
            <c:chart xmlns:c="http://schemas.openxmlformats.org/drawingml/2006/chart" xmlns:r="http://schemas.openxmlformats.org/officeDocument/2006/relationships" r:id="rId4"/>
          </a:graphicData>
        </a:graphic>
      </p:graphicFrame>
      <p:sp>
        <p:nvSpPr>
          <p:cNvPr id="5" name="Footer Placeholder 4"/>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6" name="Slide Number Placeholder 5"/>
          <p:cNvSpPr>
            <a:spLocks noGrp="1"/>
          </p:cNvSpPr>
          <p:nvPr>
            <p:ph type="sldNum" sz="quarter" idx="4294967295"/>
          </p:nvPr>
        </p:nvSpPr>
        <p:spPr>
          <a:xfrm>
            <a:off x="8686800" y="6400800"/>
            <a:ext cx="457200" cy="457200"/>
          </a:xfrm>
        </p:spPr>
        <p:txBody>
          <a:bodyPr/>
          <a:lstStyle/>
          <a:p>
            <a:pPr>
              <a:defRPr/>
            </a:pPr>
            <a:fld id="{D71C6D19-50F5-4908-8E2F-5A9DE754AD90}" type="slidenum">
              <a:rPr lang="en-US" smtClean="0"/>
              <a:pPr>
                <a:defRPr/>
              </a:pPr>
              <a:t>10</a:t>
            </a:fld>
            <a:endParaRPr lang="en-US" dirty="0"/>
          </a:p>
        </p:txBody>
      </p:sp>
    </p:spTree>
    <p:extLst>
      <p:ext uri="{BB962C8B-B14F-4D97-AF65-F5344CB8AC3E}">
        <p14:creationId xmlns:p14="http://schemas.microsoft.com/office/powerpoint/2010/main" val="95918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latin typeface="Franklin Gothic Medium" panose="020B0603020102020204" pitchFamily="34" charset="0"/>
              </a:rPr>
              <a:t>Demographics</a:t>
            </a:r>
          </a:p>
        </p:txBody>
      </p:sp>
      <p:graphicFrame>
        <p:nvGraphicFramePr>
          <p:cNvPr id="8" name="Identify"/>
          <p:cNvGraphicFramePr>
            <a:graphicFrameLocks noGrp="1" noChangeAspect="1"/>
          </p:cNvGraphicFramePr>
          <p:nvPr>
            <p:ph sz="half" idx="2"/>
            <p:custDataLst>
              <p:tags r:id="rId1"/>
            </p:custDataLst>
            <p:extLst>
              <p:ext uri="{D42A27DB-BD31-4B8C-83A1-F6EECF244321}">
                <p14:modId xmlns:p14="http://schemas.microsoft.com/office/powerpoint/2010/main" val="3643644690"/>
              </p:ext>
            </p:extLst>
          </p:nvPr>
        </p:nvGraphicFramePr>
        <p:xfrm>
          <a:off x="166255" y="1142999"/>
          <a:ext cx="8716487" cy="5554683"/>
        </p:xfrm>
        <a:graphic>
          <a:graphicData uri="http://schemas.openxmlformats.org/drawingml/2006/chart">
            <c:chart xmlns:c="http://schemas.openxmlformats.org/drawingml/2006/chart" xmlns:r="http://schemas.openxmlformats.org/officeDocument/2006/relationships" r:id="rId4"/>
          </a:graphicData>
        </a:graphic>
      </p:graphicFrame>
      <p:sp>
        <p:nvSpPr>
          <p:cNvPr id="5" name="Footer Placeholder 4"/>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6" name="Slide Number Placeholder 5"/>
          <p:cNvSpPr>
            <a:spLocks noGrp="1"/>
          </p:cNvSpPr>
          <p:nvPr>
            <p:ph type="sldNum" sz="quarter" idx="4294967295"/>
          </p:nvPr>
        </p:nvSpPr>
        <p:spPr>
          <a:xfrm>
            <a:off x="8686800" y="6400800"/>
            <a:ext cx="457200" cy="457200"/>
          </a:xfrm>
        </p:spPr>
        <p:txBody>
          <a:bodyPr/>
          <a:lstStyle/>
          <a:p>
            <a:pPr>
              <a:defRPr/>
            </a:pPr>
            <a:fld id="{D71C6D19-50F5-4908-8E2F-5A9DE754AD90}" type="slidenum">
              <a:rPr lang="en-US" smtClean="0"/>
              <a:pPr>
                <a:defRPr/>
              </a:pPr>
              <a:t>11</a:t>
            </a:fld>
            <a:endParaRPr lang="en-US" dirty="0"/>
          </a:p>
        </p:txBody>
      </p:sp>
    </p:spTree>
    <p:extLst>
      <p:ext uri="{BB962C8B-B14F-4D97-AF65-F5344CB8AC3E}">
        <p14:creationId xmlns:p14="http://schemas.microsoft.com/office/powerpoint/2010/main" val="3471014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rgbClr val="98A4AE"/>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Staff Satisfaction and </a:t>
            </a:r>
            <a:br>
              <a:rPr lang="en-US" sz="4400" b="0" dirty="0">
                <a:solidFill>
                  <a:schemeClr val="tx2"/>
                </a:solidFill>
                <a:latin typeface="Franklin Gothic Medium" panose="020B0603020102020204" pitchFamily="34" charset="0"/>
              </a:rPr>
            </a:br>
            <a:r>
              <a:rPr lang="en-US" sz="4400" b="0" dirty="0">
                <a:solidFill>
                  <a:schemeClr val="tx2"/>
                </a:solidFill>
                <a:latin typeface="Franklin Gothic Medium" panose="020B0603020102020204" pitchFamily="34" charset="0"/>
              </a:rPr>
              <a:t>Sources of Stress</a:t>
            </a:r>
          </a:p>
        </p:txBody>
      </p:sp>
      <p:sp>
        <p:nvSpPr>
          <p:cNvPr id="3" name="Footer Placeholder 3">
            <a:extLst>
              <a:ext uri="{FF2B5EF4-FFF2-40B4-BE49-F238E27FC236}">
                <a16:creationId xmlns:a16="http://schemas.microsoft.com/office/drawing/2014/main" id="{8D7C8F23-FC2C-44CB-A06C-00C38E114FE9}"/>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5">
            <a:extLst>
              <a:ext uri="{FF2B5EF4-FFF2-40B4-BE49-F238E27FC236}">
                <a16:creationId xmlns:a16="http://schemas.microsoft.com/office/drawing/2014/main" id="{92C3A1F0-2878-4A81-8A34-5A4B881B7230}"/>
              </a:ext>
            </a:extLst>
          </p:cNvPr>
          <p:cNvSpPr txBox="1">
            <a:spLocks/>
          </p:cNvSpPr>
          <p:nvPr/>
        </p:nvSpPr>
        <p:spPr bwMode="auto">
          <a:xfrm>
            <a:off x="86868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a:lstStyle>
          <a:p>
            <a:fld id="{C6F35A29-9CD1-4C25-8368-ACFA53046418}" type="slidenum">
              <a:rPr lang="en-US" smtClean="0"/>
              <a:pPr/>
              <a:t>12</a:t>
            </a:fld>
            <a:endParaRPr lang="en-US" dirty="0"/>
          </a:p>
        </p:txBody>
      </p:sp>
    </p:spTree>
    <p:extLst>
      <p:ext uri="{BB962C8B-B14F-4D97-AF65-F5344CB8AC3E}">
        <p14:creationId xmlns:p14="http://schemas.microsoft.com/office/powerpoint/2010/main" val="2328065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Workplace Satisfaction</a:t>
            </a:r>
            <a:br>
              <a:rPr lang="en-US" dirty="0"/>
            </a:br>
            <a:r>
              <a:rPr lang="en-US" sz="2000" dirty="0"/>
              <a:t>(% Indicating “Satisfied” or “Very Satisfied”)</a:t>
            </a:r>
            <a:endParaRPr lang="en-US" dirty="0"/>
          </a:p>
        </p:txBody>
      </p:sp>
      <p:graphicFrame>
        <p:nvGraphicFramePr>
          <p:cNvPr id="11" name="Workplace Satisfaction"/>
          <p:cNvGraphicFramePr>
            <a:graphicFrameLocks noGrp="1"/>
          </p:cNvGraphicFramePr>
          <p:nvPr>
            <p:ph idx="1"/>
            <p:extLst>
              <p:ext uri="{D42A27DB-BD31-4B8C-83A1-F6EECF244321}">
                <p14:modId xmlns:p14="http://schemas.microsoft.com/office/powerpoint/2010/main" val="896618998"/>
              </p:ext>
            </p:extLst>
          </p:nvPr>
        </p:nvGraphicFramePr>
        <p:xfrm>
          <a:off x="457200" y="1600200"/>
          <a:ext cx="82296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13</a:t>
            </a:fld>
            <a:endParaRPr lang="en-US" dirty="0"/>
          </a:p>
        </p:txBody>
      </p:sp>
    </p:spTree>
    <p:extLst>
      <p:ext uri="{BB962C8B-B14F-4D97-AF65-F5344CB8AC3E}">
        <p14:creationId xmlns:p14="http://schemas.microsoft.com/office/powerpoint/2010/main" val="2283901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verall Satisfaction"/>
          <p:cNvGraphicFramePr>
            <a:graphicFrameLocks noGrp="1"/>
          </p:cNvGraphicFramePr>
          <p:nvPr>
            <p:ph idx="1"/>
            <p:extLst>
              <p:ext uri="{D42A27DB-BD31-4B8C-83A1-F6EECF244321}">
                <p14:modId xmlns:p14="http://schemas.microsoft.com/office/powerpoint/2010/main" val="79721543"/>
              </p:ext>
            </p:extLst>
          </p:nvPr>
        </p:nvGraphicFramePr>
        <p:xfrm>
          <a:off x="457200" y="1419875"/>
          <a:ext cx="8229600" cy="5089413"/>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14</a:t>
            </a:fld>
            <a:endParaRPr lang="en-US" dirty="0"/>
          </a:p>
        </p:txBody>
      </p:sp>
      <p:sp>
        <p:nvSpPr>
          <p:cNvPr id="9" name="Title 1">
            <a:extLst>
              <a:ext uri="{FF2B5EF4-FFF2-40B4-BE49-F238E27FC236}">
                <a16:creationId xmlns:a16="http://schemas.microsoft.com/office/drawing/2014/main" id="{3B67E294-B201-404D-B235-85A64FD76482}"/>
              </a:ext>
            </a:extLst>
          </p:cNvPr>
          <p:cNvSpPr>
            <a:spLocks noGrp="1"/>
          </p:cNvSpPr>
          <p:nvPr>
            <p:ph type="title"/>
          </p:nvPr>
        </p:nvSpPr>
        <p:spPr>
          <a:xfrm>
            <a:off x="0" y="227013"/>
            <a:ext cx="9140825" cy="1143000"/>
          </a:xfrm>
        </p:spPr>
        <p:txBody>
          <a:bodyPr/>
          <a:lstStyle/>
          <a:p>
            <a:r>
              <a:rPr lang="en-US" dirty="0"/>
              <a:t>Workplace Satisfaction</a:t>
            </a:r>
            <a:br>
              <a:rPr lang="en-US" dirty="0"/>
            </a:br>
            <a:r>
              <a:rPr lang="en-US" sz="2000" dirty="0"/>
              <a:t>(% Indicating “Likely” or “Very Likely”)</a:t>
            </a:r>
            <a:endParaRPr lang="en-US" dirty="0"/>
          </a:p>
        </p:txBody>
      </p:sp>
    </p:spTree>
    <p:extLst>
      <p:ext uri="{BB962C8B-B14F-4D97-AF65-F5344CB8AC3E}">
        <p14:creationId xmlns:p14="http://schemas.microsoft.com/office/powerpoint/2010/main" val="2240698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290"/>
            <a:ext cx="9140825" cy="1143000"/>
          </a:xfrm>
        </p:spPr>
        <p:txBody>
          <a:bodyPr/>
          <a:lstStyle/>
          <a:p>
            <a:r>
              <a:rPr lang="en-US" dirty="0"/>
              <a:t>Satisfaction with Work-Life Balance</a:t>
            </a:r>
          </a:p>
        </p:txBody>
      </p:sp>
      <p:graphicFrame>
        <p:nvGraphicFramePr>
          <p:cNvPr id="11" name="Worklife Balance"/>
          <p:cNvGraphicFramePr>
            <a:graphicFrameLocks noGrp="1"/>
          </p:cNvGraphicFramePr>
          <p:nvPr>
            <p:ph idx="1"/>
            <p:extLst>
              <p:ext uri="{D42A27DB-BD31-4B8C-83A1-F6EECF244321}">
                <p14:modId xmlns:p14="http://schemas.microsoft.com/office/powerpoint/2010/main" val="4231176173"/>
              </p:ext>
            </p:extLst>
          </p:nvPr>
        </p:nvGraphicFramePr>
        <p:xfrm>
          <a:off x="457200" y="1600200"/>
          <a:ext cx="54864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15</a:t>
            </a:fld>
            <a:endParaRPr lang="en-US" dirty="0"/>
          </a:p>
        </p:txBody>
      </p:sp>
      <p:graphicFrame>
        <p:nvGraphicFramePr>
          <p:cNvPr id="10" name="Healthy Balance"/>
          <p:cNvGraphicFramePr>
            <a:graphicFrameLocks/>
          </p:cNvGraphicFramePr>
          <p:nvPr>
            <p:extLst>
              <p:ext uri="{D42A27DB-BD31-4B8C-83A1-F6EECF244321}">
                <p14:modId xmlns:p14="http://schemas.microsoft.com/office/powerpoint/2010/main" val="90929140"/>
              </p:ext>
            </p:extLst>
          </p:nvPr>
        </p:nvGraphicFramePr>
        <p:xfrm>
          <a:off x="5982677" y="889000"/>
          <a:ext cx="2754923" cy="5735551"/>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6565900" y="1149290"/>
            <a:ext cx="2057400" cy="584776"/>
          </a:xfrm>
          <a:prstGeom prst="rect">
            <a:avLst/>
          </a:prstGeom>
          <a:noFill/>
        </p:spPr>
        <p:txBody>
          <a:bodyPr wrap="square" rtlCol="0">
            <a:spAutoFit/>
          </a:bodyPr>
          <a:lstStyle/>
          <a:p>
            <a:pPr algn="ctr"/>
            <a:r>
              <a:rPr lang="en-US" sz="1600" u="none" dirty="0">
                <a:solidFill>
                  <a:schemeClr val="tx2"/>
                </a:solidFill>
                <a:latin typeface="Franklin Gothic Medium"/>
                <a:cs typeface="Franklin Gothic Medium"/>
              </a:rPr>
              <a:t>(% Indicating “Agree” or “Strongly Agree”)</a:t>
            </a:r>
          </a:p>
        </p:txBody>
      </p:sp>
      <p:sp>
        <p:nvSpPr>
          <p:cNvPr id="8" name="TextBox 7"/>
          <p:cNvSpPr txBox="1"/>
          <p:nvPr/>
        </p:nvSpPr>
        <p:spPr>
          <a:xfrm>
            <a:off x="1219200" y="1276290"/>
            <a:ext cx="4004747" cy="400110"/>
          </a:xfrm>
          <a:prstGeom prst="rect">
            <a:avLst/>
          </a:prstGeom>
          <a:noFill/>
        </p:spPr>
        <p:txBody>
          <a:bodyPr wrap="none" rtlCol="0">
            <a:spAutoFit/>
          </a:bodyPr>
          <a:lstStyle/>
          <a:p>
            <a:r>
              <a:rPr lang="en-US" sz="1600" u="none" dirty="0">
                <a:solidFill>
                  <a:srgbClr val="1F2A44"/>
                </a:solidFill>
                <a:latin typeface="Franklin Gothic Medium"/>
                <a:cs typeface="Franklin Gothic Medium"/>
              </a:rPr>
              <a:t>(% Indicating “Satisfied” or “Very Satisfied”</a:t>
            </a:r>
            <a:r>
              <a:rPr lang="en-US" u="none" dirty="0">
                <a:solidFill>
                  <a:srgbClr val="1F2A44"/>
                </a:solidFill>
                <a:latin typeface="Franklin Gothic Medium"/>
                <a:cs typeface="Franklin Gothic Medium"/>
              </a:rPr>
              <a:t>)</a:t>
            </a:r>
          </a:p>
        </p:txBody>
      </p:sp>
    </p:spTree>
    <p:extLst>
      <p:ext uri="{BB962C8B-B14F-4D97-AF65-F5344CB8AC3E}">
        <p14:creationId xmlns:p14="http://schemas.microsoft.com/office/powerpoint/2010/main" val="974549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Satisfaction with Benefits &amp; Compensation</a:t>
            </a:r>
            <a:br>
              <a:rPr lang="en-US" dirty="0"/>
            </a:br>
            <a:r>
              <a:rPr lang="en-US" sz="2000" dirty="0"/>
              <a:t>(% Indicating “Satisfied” or “Very Satisfied”)</a:t>
            </a:r>
            <a:endParaRPr lang="en-US" dirty="0"/>
          </a:p>
        </p:txBody>
      </p:sp>
      <p:graphicFrame>
        <p:nvGraphicFramePr>
          <p:cNvPr id="11" name="Benefits"/>
          <p:cNvGraphicFramePr>
            <a:graphicFrameLocks noGrp="1"/>
          </p:cNvGraphicFramePr>
          <p:nvPr>
            <p:ph idx="1"/>
            <p:extLst>
              <p:ext uri="{D42A27DB-BD31-4B8C-83A1-F6EECF244321}">
                <p14:modId xmlns:p14="http://schemas.microsoft.com/office/powerpoint/2010/main" val="2660291132"/>
              </p:ext>
            </p:extLst>
          </p:nvPr>
        </p:nvGraphicFramePr>
        <p:xfrm>
          <a:off x="457200" y="1600200"/>
          <a:ext cx="82296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16</a:t>
            </a:fld>
            <a:endParaRPr lang="en-US" dirty="0"/>
          </a:p>
        </p:txBody>
      </p:sp>
    </p:spTree>
    <p:extLst>
      <p:ext uri="{BB962C8B-B14F-4D97-AF65-F5344CB8AC3E}">
        <p14:creationId xmlns:p14="http://schemas.microsoft.com/office/powerpoint/2010/main" val="2081679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Sources of Stress</a:t>
            </a:r>
            <a:br>
              <a:rPr lang="en-US" dirty="0"/>
            </a:br>
            <a:r>
              <a:rPr lang="en-US" sz="2000" dirty="0"/>
              <a:t>(% Indicating “Somewhat” or “Extensive”)</a:t>
            </a:r>
            <a:endParaRPr lang="en-US" dirty="0"/>
          </a:p>
        </p:txBody>
      </p:sp>
      <p:graphicFrame>
        <p:nvGraphicFramePr>
          <p:cNvPr id="11" name="Stress2"/>
          <p:cNvGraphicFramePr>
            <a:graphicFrameLocks noGrp="1"/>
          </p:cNvGraphicFramePr>
          <p:nvPr>
            <p:ph idx="1"/>
            <p:extLst>
              <p:ext uri="{D42A27DB-BD31-4B8C-83A1-F6EECF244321}">
                <p14:modId xmlns:p14="http://schemas.microsoft.com/office/powerpoint/2010/main" val="707463141"/>
              </p:ext>
            </p:extLst>
          </p:nvPr>
        </p:nvGraphicFramePr>
        <p:xfrm>
          <a:off x="186267" y="1600200"/>
          <a:ext cx="86868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17</a:t>
            </a:fld>
            <a:endParaRPr lang="en-US" dirty="0"/>
          </a:p>
        </p:txBody>
      </p:sp>
    </p:spTree>
    <p:extLst>
      <p:ext uri="{BB962C8B-B14F-4D97-AF65-F5344CB8AC3E}">
        <p14:creationId xmlns:p14="http://schemas.microsoft.com/office/powerpoint/2010/main" val="1978082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Sources of Stress</a:t>
            </a:r>
            <a:br>
              <a:rPr lang="en-US" dirty="0"/>
            </a:br>
            <a:r>
              <a:rPr lang="en-US" sz="2000" dirty="0"/>
              <a:t>(% Indicating “Somewhat” or “Extensive”)</a:t>
            </a:r>
            <a:endParaRPr lang="en-US" dirty="0"/>
          </a:p>
        </p:txBody>
      </p:sp>
      <p:graphicFrame>
        <p:nvGraphicFramePr>
          <p:cNvPr id="11" name="Stress2"/>
          <p:cNvGraphicFramePr>
            <a:graphicFrameLocks noGrp="1"/>
          </p:cNvGraphicFramePr>
          <p:nvPr>
            <p:ph idx="1"/>
            <p:extLst>
              <p:ext uri="{D42A27DB-BD31-4B8C-83A1-F6EECF244321}">
                <p14:modId xmlns:p14="http://schemas.microsoft.com/office/powerpoint/2010/main" val="920495973"/>
              </p:ext>
            </p:extLst>
          </p:nvPr>
        </p:nvGraphicFramePr>
        <p:xfrm>
          <a:off x="186267" y="1600200"/>
          <a:ext cx="86868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18</a:t>
            </a:fld>
            <a:endParaRPr lang="en-US" dirty="0"/>
          </a:p>
        </p:txBody>
      </p:sp>
    </p:spTree>
    <p:extLst>
      <p:ext uri="{BB962C8B-B14F-4D97-AF65-F5344CB8AC3E}">
        <p14:creationId xmlns:p14="http://schemas.microsoft.com/office/powerpoint/2010/main" val="2541135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rgbClr val="98A4AE"/>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Campus Climate</a:t>
            </a:r>
          </a:p>
        </p:txBody>
      </p:sp>
      <p:sp>
        <p:nvSpPr>
          <p:cNvPr id="3" name="Footer Placeholder 3">
            <a:extLst>
              <a:ext uri="{FF2B5EF4-FFF2-40B4-BE49-F238E27FC236}">
                <a16:creationId xmlns:a16="http://schemas.microsoft.com/office/drawing/2014/main" id="{8D7C8F23-FC2C-44CB-A06C-00C38E114FE9}"/>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5">
            <a:extLst>
              <a:ext uri="{FF2B5EF4-FFF2-40B4-BE49-F238E27FC236}">
                <a16:creationId xmlns:a16="http://schemas.microsoft.com/office/drawing/2014/main" id="{7EA2AFB0-397D-41B0-A546-419E11E238BB}"/>
              </a:ext>
            </a:extLst>
          </p:cNvPr>
          <p:cNvSpPr txBox="1">
            <a:spLocks/>
          </p:cNvSpPr>
          <p:nvPr/>
        </p:nvSpPr>
        <p:spPr bwMode="auto">
          <a:xfrm>
            <a:off x="86868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a:lstStyle>
          <a:p>
            <a:fld id="{C6F35A29-9CD1-4C25-8368-ACFA53046418}" type="slidenum">
              <a:rPr lang="en-US" smtClean="0"/>
              <a:pPr/>
              <a:t>19</a:t>
            </a:fld>
            <a:endParaRPr lang="en-US" dirty="0"/>
          </a:p>
        </p:txBody>
      </p:sp>
    </p:spTree>
    <p:extLst>
      <p:ext uri="{BB962C8B-B14F-4D97-AF65-F5344CB8AC3E}">
        <p14:creationId xmlns:p14="http://schemas.microsoft.com/office/powerpoint/2010/main" val="419233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0" y="1768475"/>
            <a:ext cx="9144000" cy="1736725"/>
          </a:xfrm>
        </p:spPr>
        <p:txBody>
          <a:bodyPr>
            <a:normAutofit fontScale="90000"/>
          </a:bodyPr>
          <a:lstStyle/>
          <a:p>
            <a:pPr>
              <a:defRPr/>
            </a:pPr>
            <a:r>
              <a:rPr lang="en-US">
                <a:solidFill>
                  <a:srgbClr val="00AB8E"/>
                </a:solidFill>
                <a:latin typeface="Franklin Gothic Book" panose="020B0503020102020204" pitchFamily="34" charset="0"/>
              </a:rPr>
              <a:t>Texas Lutheran University</a:t>
            </a:r>
            <a:br>
              <a:rPr lang="en-US" sz="3600" b="1" dirty="0">
                <a:latin typeface="Franklin Gothic Book" panose="020B0503020102020204" pitchFamily="34" charset="0"/>
              </a:rPr>
            </a:br>
            <a:r>
              <a:rPr lang="en-US" sz="3600" b="1" dirty="0">
                <a:solidFill>
                  <a:srgbClr val="1F2A44"/>
                </a:solidFill>
                <a:latin typeface="Franklin Gothic Book" panose="020B0503020102020204" pitchFamily="34" charset="0"/>
              </a:rPr>
              <a:t>2023 Staff Climate Survey</a:t>
            </a:r>
            <a:br>
              <a:rPr lang="en-US" sz="3600" b="1" dirty="0">
                <a:solidFill>
                  <a:schemeClr val="accent1"/>
                </a:solidFill>
                <a:latin typeface="Franklin Gothic Book" panose="020B0503020102020204" pitchFamily="34" charset="0"/>
              </a:rPr>
            </a:br>
            <a:endParaRPr lang="en-US" sz="3600" b="1" dirty="0">
              <a:solidFill>
                <a:srgbClr val="00AB8E"/>
              </a:solidFill>
              <a:latin typeface="Franklin Gothic Book" panose="020B0503020102020204" pitchFamily="34" charset="0"/>
            </a:endParaRPr>
          </a:p>
        </p:txBody>
      </p:sp>
      <p:sp>
        <p:nvSpPr>
          <p:cNvPr id="2051" name="Rectangle 3"/>
          <p:cNvSpPr>
            <a:spLocks noGrp="1" noChangeArrowheads="1"/>
          </p:cNvSpPr>
          <p:nvPr>
            <p:ph type="subTitle" sz="quarter" idx="1"/>
            <p:custDataLst>
              <p:tags r:id="rId1"/>
            </p:custDataLst>
          </p:nvPr>
        </p:nvSpPr>
        <p:spPr>
          <a:xfrm>
            <a:off x="0" y="3962400"/>
            <a:ext cx="9144000" cy="2057400"/>
          </a:xfrm>
        </p:spPr>
        <p:txBody>
          <a:bodyPr>
            <a:normAutofit/>
          </a:bodyPr>
          <a:lstStyle/>
          <a:p>
            <a:pPr eaLnBrk="1" hangingPunct="1">
              <a:lnSpc>
                <a:spcPct val="80000"/>
              </a:lnSpc>
              <a:spcBef>
                <a:spcPct val="10000"/>
              </a:spcBef>
              <a:defRPr/>
            </a:pPr>
            <a:r>
              <a:rPr lang="en-US" sz="1800" dirty="0">
                <a:effectLst/>
                <a:latin typeface="Franklin Gothic Book" panose="020B0503020102020204" pitchFamily="34" charset="0"/>
              </a:rPr>
              <a:t>Staff</a:t>
            </a:r>
          </a:p>
          <a:p>
            <a:pPr eaLnBrk="1" hangingPunct="1">
              <a:lnSpc>
                <a:spcPct val="80000"/>
              </a:lnSpc>
              <a:spcBef>
                <a:spcPct val="10000"/>
              </a:spcBef>
              <a:defRPr/>
            </a:pPr>
            <a:endParaRPr lang="en-US" sz="1800" b="1" dirty="0">
              <a:effectLst/>
              <a:latin typeface="Franklin Gothic Book" panose="020B0503020102020204" pitchFamily="34" charset="0"/>
            </a:endParaRPr>
          </a:p>
          <a:p>
            <a:pPr>
              <a:lnSpc>
                <a:spcPct val="80000"/>
              </a:lnSpc>
              <a:spcBef>
                <a:spcPct val="10000"/>
              </a:spcBef>
              <a:defRPr/>
            </a:pPr>
            <a:r>
              <a:rPr lang="en-US" sz="2200">
                <a:latin typeface="Franklin Gothic Book" panose="020B0503020102020204" pitchFamily="34" charset="0"/>
              </a:rPr>
              <a:t>Texas Lutheran University </a:t>
            </a:r>
            <a:endParaRPr lang="en-US" sz="2200" dirty="0">
              <a:latin typeface="Franklin Gothic Book" panose="020B0503020102020204" pitchFamily="34" charset="0"/>
            </a:endParaRPr>
          </a:p>
          <a:p>
            <a:pPr>
              <a:lnSpc>
                <a:spcPct val="80000"/>
              </a:lnSpc>
              <a:spcBef>
                <a:spcPct val="10000"/>
              </a:spcBef>
              <a:defRPr/>
            </a:pPr>
            <a:r>
              <a:rPr lang="en-US" sz="1800">
                <a:latin typeface="Franklin Gothic Book" panose="020B0503020102020204" pitchFamily="34" charset="0"/>
              </a:rPr>
              <a:t>N=70</a:t>
            </a:r>
            <a:endParaRPr lang="en-US" sz="1800" dirty="0">
              <a:latin typeface="Franklin Gothic Book" panose="020B0503020102020204" pitchFamily="34" charset="0"/>
            </a:endParaRPr>
          </a:p>
          <a:p>
            <a:pPr>
              <a:lnSpc>
                <a:spcPct val="80000"/>
              </a:lnSpc>
              <a:spcBef>
                <a:spcPct val="10000"/>
              </a:spcBef>
              <a:defRPr/>
            </a:pPr>
            <a:endParaRPr lang="en-US" sz="1800" dirty="0">
              <a:latin typeface="Franklin Gothic Book" panose="020B0503020102020204" pitchFamily="34" charset="0"/>
            </a:endParaRPr>
          </a:p>
          <a:p>
            <a:pPr>
              <a:lnSpc>
                <a:spcPct val="80000"/>
              </a:lnSpc>
              <a:spcBef>
                <a:spcPct val="10000"/>
              </a:spcBef>
              <a:defRPr/>
            </a:pPr>
            <a:r>
              <a:rPr lang="en-US" sz="2200">
                <a:latin typeface="Franklin Gothic Book" panose="020B0503020102020204" pitchFamily="34" charset="0"/>
              </a:rPr>
              <a:t>Religious 4yr Colleges </a:t>
            </a:r>
            <a:endParaRPr lang="en-US" sz="2200" dirty="0">
              <a:latin typeface="Franklin Gothic Book" panose="020B0503020102020204" pitchFamily="34" charset="0"/>
            </a:endParaRPr>
          </a:p>
          <a:p>
            <a:pPr>
              <a:lnSpc>
                <a:spcPct val="80000"/>
              </a:lnSpc>
              <a:spcBef>
                <a:spcPct val="10000"/>
              </a:spcBef>
              <a:defRPr/>
            </a:pPr>
            <a:r>
              <a:rPr lang="en-US" sz="1800">
                <a:latin typeface="Franklin Gothic Book" panose="020B0503020102020204" pitchFamily="34" charset="0"/>
              </a:rPr>
              <a:t>N=970</a:t>
            </a:r>
            <a:endParaRPr lang="en-US" sz="1800" dirty="0">
              <a:latin typeface="Franklin Gothic Book" panose="020B0503020102020204" pitchFamily="34" charset="0"/>
            </a:endParaRPr>
          </a:p>
          <a:p>
            <a:pPr eaLnBrk="1" hangingPunct="1">
              <a:lnSpc>
                <a:spcPct val="80000"/>
              </a:lnSpc>
              <a:spcBef>
                <a:spcPct val="10000"/>
              </a:spcBef>
              <a:defRPr/>
            </a:pPr>
            <a:endParaRPr lang="en-US" sz="1200" b="1" dirty="0">
              <a:effectLst/>
              <a:latin typeface="Franklin Gothic Book" panose="020B0503020102020204" pitchFamily="34" charset="0"/>
            </a:endParaRPr>
          </a:p>
          <a:p>
            <a:pPr eaLnBrk="1" hangingPunct="1">
              <a:lnSpc>
                <a:spcPct val="80000"/>
              </a:lnSpc>
              <a:spcBef>
                <a:spcPct val="10000"/>
              </a:spcBef>
              <a:defRPr/>
            </a:pPr>
            <a:endParaRPr lang="en-US" sz="1800" b="1" dirty="0">
              <a:effectLst/>
              <a:latin typeface="Franklin Gothic Book" panose="020B0503020102020204" pitchFamily="34" charset="0"/>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dirty="0">
                <a:solidFill>
                  <a:srgbClr val="00AB8E"/>
                </a:solidFill>
                <a:latin typeface="Franklin Gothic Book" panose="020B0503020102020204" pitchFamily="34" charset="0"/>
              </a:rPr>
              <a:t>Higher Education Research Institute, University of California at Los Angeles</a:t>
            </a:r>
          </a:p>
        </p:txBody>
      </p:sp>
      <p:sp>
        <p:nvSpPr>
          <p:cNvPr id="7" name="TextBox 6"/>
          <p:cNvSpPr txBox="1"/>
          <p:nvPr/>
        </p:nvSpPr>
        <p:spPr>
          <a:xfrm>
            <a:off x="0" y="0"/>
            <a:ext cx="990600" cy="1016000"/>
          </a:xfrm>
          <a:prstGeom prst="rect">
            <a:avLst/>
          </a:prstGeom>
          <a:solidFill>
            <a:schemeClr val="bg1"/>
          </a:solidFill>
        </p:spPr>
        <p:txBody>
          <a:bodyPr>
            <a:spAutoFit/>
          </a:bodyPr>
          <a:lstStyle/>
          <a:p>
            <a:pPr>
              <a:defRPr/>
            </a:pPr>
            <a:endParaRPr lang="en-US" dirty="0"/>
          </a:p>
          <a:p>
            <a:pPr>
              <a:defRPr/>
            </a:pPr>
            <a:endParaRPr lang="en-US" dirty="0"/>
          </a:p>
          <a:p>
            <a:pPr>
              <a:defRPr/>
            </a:pPr>
            <a:endParaRPr lang="en-US" dirty="0"/>
          </a:p>
        </p:txBody>
      </p:sp>
      <p:sp>
        <p:nvSpPr>
          <p:cNvPr id="2" name="Rectangle 1"/>
          <p:cNvSpPr/>
          <p:nvPr/>
        </p:nvSpPr>
        <p:spPr bwMode="auto">
          <a:xfrm>
            <a:off x="6845599" y="6599238"/>
            <a:ext cx="1600200" cy="18256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681817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9A53525-F45B-459E-8745-357C9CC11350}"/>
              </a:ext>
            </a:extLst>
          </p:cNvPr>
          <p:cNvSpPr>
            <a:spLocks noGrp="1"/>
          </p:cNvSpPr>
          <p:nvPr>
            <p:ph type="title"/>
          </p:nvPr>
        </p:nvSpPr>
        <p:spPr/>
        <p:txBody>
          <a:bodyPr/>
          <a:lstStyle/>
          <a:p>
            <a:r>
              <a:rPr lang="en-US" dirty="0"/>
              <a:t>Campus Diversity</a:t>
            </a:r>
            <a:br>
              <a:rPr lang="en-US" dirty="0"/>
            </a:br>
            <a:r>
              <a:rPr lang="en-US" sz="2000" dirty="0"/>
              <a:t>(% Indicating “Satisfied” or “Very Satisfied”)</a:t>
            </a:r>
            <a:endParaRPr lang="en-US" dirty="0"/>
          </a:p>
        </p:txBody>
      </p:sp>
      <p:graphicFrame>
        <p:nvGraphicFramePr>
          <p:cNvPr id="9" name="Campus Diversity"/>
          <p:cNvGraphicFramePr>
            <a:graphicFrameLocks noGrp="1"/>
          </p:cNvGraphicFramePr>
          <p:nvPr>
            <p:ph idx="1"/>
            <p:extLst>
              <p:ext uri="{D42A27DB-BD31-4B8C-83A1-F6EECF244321}">
                <p14:modId xmlns:p14="http://schemas.microsoft.com/office/powerpoint/2010/main" val="2633007917"/>
              </p:ext>
            </p:extLst>
          </p:nvPr>
        </p:nvGraphicFramePr>
        <p:xfrm>
          <a:off x="288099" y="1600199"/>
          <a:ext cx="8517698" cy="4800599"/>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546FF390-3E51-443F-A6E9-EF09182246ED}"/>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a:extLst>
              <a:ext uri="{FF2B5EF4-FFF2-40B4-BE49-F238E27FC236}">
                <a16:creationId xmlns:a16="http://schemas.microsoft.com/office/drawing/2014/main" id="{402061A6-6E01-4D2E-ABBA-DB4BE1A049B0}"/>
              </a:ext>
            </a:extLst>
          </p:cNvPr>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20</a:t>
            </a:fld>
            <a:endParaRPr lang="en-US" dirty="0"/>
          </a:p>
        </p:txBody>
      </p:sp>
    </p:spTree>
    <p:extLst>
      <p:ext uri="{BB962C8B-B14F-4D97-AF65-F5344CB8AC3E}">
        <p14:creationId xmlns:p14="http://schemas.microsoft.com/office/powerpoint/2010/main" val="2130801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Campus Atmosphere</a:t>
            </a:r>
            <a:br>
              <a:rPr lang="en-US" dirty="0"/>
            </a:br>
            <a:r>
              <a:rPr lang="en-US" sz="2000" dirty="0"/>
              <a:t>(% Indicating “Agree” or “Strongly Agree”)</a:t>
            </a:r>
            <a:endParaRPr lang="en-US" dirty="0"/>
          </a:p>
        </p:txBody>
      </p:sp>
      <p:graphicFrame>
        <p:nvGraphicFramePr>
          <p:cNvPr id="11" name="Campus Atmosphere"/>
          <p:cNvGraphicFramePr>
            <a:graphicFrameLocks noGrp="1"/>
          </p:cNvGraphicFramePr>
          <p:nvPr>
            <p:ph idx="1"/>
            <p:extLst>
              <p:ext uri="{D42A27DB-BD31-4B8C-83A1-F6EECF244321}">
                <p14:modId xmlns:p14="http://schemas.microsoft.com/office/powerpoint/2010/main" val="952323541"/>
              </p:ext>
            </p:extLst>
          </p:nvPr>
        </p:nvGraphicFramePr>
        <p:xfrm>
          <a:off x="232860" y="1600200"/>
          <a:ext cx="868396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21</a:t>
            </a:fld>
            <a:endParaRPr lang="en-US" dirty="0"/>
          </a:p>
        </p:txBody>
      </p:sp>
    </p:spTree>
    <p:extLst>
      <p:ext uri="{BB962C8B-B14F-4D97-AF65-F5344CB8AC3E}">
        <p14:creationId xmlns:p14="http://schemas.microsoft.com/office/powerpoint/2010/main" val="3098017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Staff Perspectives on Campus Climate</a:t>
            </a:r>
            <a:br>
              <a:rPr lang="en-US" dirty="0"/>
            </a:br>
            <a:r>
              <a:rPr lang="en-US" sz="2000" dirty="0"/>
              <a:t>(% Indicating “Agree” or “Strongly Agree”)</a:t>
            </a:r>
            <a:endParaRPr lang="en-US" dirty="0"/>
          </a:p>
        </p:txBody>
      </p:sp>
      <p:graphicFrame>
        <p:nvGraphicFramePr>
          <p:cNvPr id="11" name="Perspectives"/>
          <p:cNvGraphicFramePr>
            <a:graphicFrameLocks noGrp="1"/>
          </p:cNvGraphicFramePr>
          <p:nvPr>
            <p:ph idx="1"/>
            <p:extLst>
              <p:ext uri="{D42A27DB-BD31-4B8C-83A1-F6EECF244321}">
                <p14:modId xmlns:p14="http://schemas.microsoft.com/office/powerpoint/2010/main" val="223843243"/>
              </p:ext>
            </p:extLst>
          </p:nvPr>
        </p:nvGraphicFramePr>
        <p:xfrm>
          <a:off x="457200" y="1370013"/>
          <a:ext cx="8229600" cy="5030787"/>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22</a:t>
            </a:fld>
            <a:endParaRPr lang="en-US" dirty="0"/>
          </a:p>
        </p:txBody>
      </p:sp>
    </p:spTree>
    <p:extLst>
      <p:ext uri="{BB962C8B-B14F-4D97-AF65-F5344CB8AC3E}">
        <p14:creationId xmlns:p14="http://schemas.microsoft.com/office/powerpoint/2010/main" val="3543291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Campus Community &amp; Diversity:</a:t>
            </a:r>
            <a:br>
              <a:rPr lang="en-US" dirty="0"/>
            </a:br>
            <a:r>
              <a:rPr lang="en-US" dirty="0"/>
              <a:t>Institutional Priorities</a:t>
            </a:r>
            <a:br>
              <a:rPr lang="en-US" dirty="0"/>
            </a:br>
            <a:r>
              <a:rPr lang="en-US" sz="2000" dirty="0"/>
              <a:t>(% Indicating “High” or “Highest” Priority)</a:t>
            </a:r>
            <a:endParaRPr lang="en-US" dirty="0"/>
          </a:p>
        </p:txBody>
      </p:sp>
      <p:graphicFrame>
        <p:nvGraphicFramePr>
          <p:cNvPr id="11" name="Campus Diversity"/>
          <p:cNvGraphicFramePr>
            <a:graphicFrameLocks noGrp="1"/>
          </p:cNvGraphicFramePr>
          <p:nvPr>
            <p:ph idx="1"/>
            <p:extLst>
              <p:ext uri="{D42A27DB-BD31-4B8C-83A1-F6EECF244321}">
                <p14:modId xmlns:p14="http://schemas.microsoft.com/office/powerpoint/2010/main" val="1900342452"/>
              </p:ext>
            </p:extLst>
          </p:nvPr>
        </p:nvGraphicFramePr>
        <p:xfrm>
          <a:off x="457200" y="19685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23</a:t>
            </a:fld>
            <a:endParaRPr lang="en-US" dirty="0"/>
          </a:p>
        </p:txBody>
      </p:sp>
      <p:sp>
        <p:nvSpPr>
          <p:cNvPr id="3" name="TextBox 2">
            <a:extLst>
              <a:ext uri="{FF2B5EF4-FFF2-40B4-BE49-F238E27FC236}">
                <a16:creationId xmlns:a16="http://schemas.microsoft.com/office/drawing/2014/main" id="{4FE519F3-E49B-B3B4-5A8B-0F5FCA392346}"/>
              </a:ext>
            </a:extLst>
          </p:cNvPr>
          <p:cNvSpPr txBox="1"/>
          <p:nvPr/>
        </p:nvSpPr>
        <p:spPr>
          <a:xfrm>
            <a:off x="0" y="1525250"/>
            <a:ext cx="9140824" cy="369332"/>
          </a:xfrm>
          <a:prstGeom prst="rect">
            <a:avLst/>
          </a:prstGeom>
          <a:noFill/>
        </p:spPr>
        <p:txBody>
          <a:bodyPr wrap="square" rtlCol="0">
            <a:spAutoFit/>
          </a:bodyPr>
          <a:lstStyle/>
          <a:p>
            <a:pPr algn="ctr"/>
            <a:r>
              <a:rPr lang="en-US" sz="1800" b="1" u="none" dirty="0"/>
              <a:t>To what extent is each of the following currently a priority at this institution?</a:t>
            </a:r>
          </a:p>
        </p:txBody>
      </p:sp>
    </p:spTree>
    <p:extLst>
      <p:ext uri="{BB962C8B-B14F-4D97-AF65-F5344CB8AC3E}">
        <p14:creationId xmlns:p14="http://schemas.microsoft.com/office/powerpoint/2010/main" val="2886087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62" y="303213"/>
            <a:ext cx="7969302" cy="1143000"/>
          </a:xfrm>
        </p:spPr>
        <p:txBody>
          <a:bodyPr/>
          <a:lstStyle/>
          <a:p>
            <a:r>
              <a:rPr lang="en-US" dirty="0"/>
              <a:t>Staff Discrimination or Exclusion</a:t>
            </a:r>
            <a:br>
              <a:rPr lang="en-US" dirty="0"/>
            </a:br>
            <a:r>
              <a:rPr lang="en-US" sz="2000" dirty="0"/>
              <a:t>(% Indicating Experience with Discrimination or Exclusion from Activities at This Institution Because of Their:)</a:t>
            </a:r>
          </a:p>
        </p:txBody>
      </p:sp>
      <p:graphicFrame>
        <p:nvGraphicFramePr>
          <p:cNvPr id="11" name="Exclusion"/>
          <p:cNvGraphicFramePr>
            <a:graphicFrameLocks noGrp="1"/>
          </p:cNvGraphicFramePr>
          <p:nvPr>
            <p:ph idx="1"/>
            <p:extLst>
              <p:ext uri="{D42A27DB-BD31-4B8C-83A1-F6EECF244321}">
                <p14:modId xmlns:p14="http://schemas.microsoft.com/office/powerpoint/2010/main" val="3298633110"/>
              </p:ext>
            </p:extLst>
          </p:nvPr>
        </p:nvGraphicFramePr>
        <p:xfrm>
          <a:off x="457200" y="1778000"/>
          <a:ext cx="8229600" cy="46228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24</a:t>
            </a:fld>
            <a:endParaRPr lang="en-US" dirty="0"/>
          </a:p>
        </p:txBody>
      </p:sp>
    </p:spTree>
    <p:extLst>
      <p:ext uri="{BB962C8B-B14F-4D97-AF65-F5344CB8AC3E}">
        <p14:creationId xmlns:p14="http://schemas.microsoft.com/office/powerpoint/2010/main" val="2408723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Discrimination &amp; Harassment</a:t>
            </a:r>
            <a:br>
              <a:rPr lang="en-US" dirty="0"/>
            </a:br>
            <a:r>
              <a:rPr lang="en-US" sz="2000" dirty="0"/>
              <a:t>(% Indicating Ever Experienced at This Institution)</a:t>
            </a:r>
            <a:endParaRPr lang="en-US" dirty="0"/>
          </a:p>
        </p:txBody>
      </p:sp>
      <p:graphicFrame>
        <p:nvGraphicFramePr>
          <p:cNvPr id="11" name="Discrimination"/>
          <p:cNvGraphicFramePr>
            <a:graphicFrameLocks noGrp="1"/>
          </p:cNvGraphicFramePr>
          <p:nvPr>
            <p:ph idx="1"/>
            <p:extLst>
              <p:ext uri="{D42A27DB-BD31-4B8C-83A1-F6EECF244321}">
                <p14:modId xmlns:p14="http://schemas.microsoft.com/office/powerpoint/2010/main" val="1501182987"/>
              </p:ext>
            </p:extLst>
          </p:nvPr>
        </p:nvGraphicFramePr>
        <p:xfrm>
          <a:off x="457200" y="1370014"/>
          <a:ext cx="8077200" cy="5139274"/>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25</a:t>
            </a:fld>
            <a:endParaRPr lang="en-US" dirty="0"/>
          </a:p>
        </p:txBody>
      </p:sp>
    </p:spTree>
    <p:extLst>
      <p:ext uri="{BB962C8B-B14F-4D97-AF65-F5344CB8AC3E}">
        <p14:creationId xmlns:p14="http://schemas.microsoft.com/office/powerpoint/2010/main" val="1663746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normAutofit fontScale="90000"/>
          </a:bodyPr>
          <a:lstStyle/>
          <a:p>
            <a:r>
              <a:rPr lang="en-US" dirty="0"/>
              <a:t>Staff Satisfaction with </a:t>
            </a:r>
            <a:br>
              <a:rPr lang="en-US" dirty="0"/>
            </a:br>
            <a:r>
              <a:rPr lang="en-US" dirty="0"/>
              <a:t>Administrative Responses</a:t>
            </a:r>
            <a:br>
              <a:rPr lang="en-US" dirty="0"/>
            </a:br>
            <a:r>
              <a:rPr lang="en-US" sz="2000" dirty="0"/>
              <a:t>(% Indicating “Satisfied” or “Very Satisfied”)</a:t>
            </a:r>
            <a:endParaRPr lang="en-US" dirty="0"/>
          </a:p>
        </p:txBody>
      </p:sp>
      <p:graphicFrame>
        <p:nvGraphicFramePr>
          <p:cNvPr id="11" name="Satisfaction with Response"/>
          <p:cNvGraphicFramePr>
            <a:graphicFrameLocks noGrp="1"/>
          </p:cNvGraphicFramePr>
          <p:nvPr>
            <p:ph idx="1"/>
            <p:extLst>
              <p:ext uri="{D42A27DB-BD31-4B8C-83A1-F6EECF244321}">
                <p14:modId xmlns:p14="http://schemas.microsoft.com/office/powerpoint/2010/main" val="1330834087"/>
              </p:ext>
            </p:extLst>
          </p:nvPr>
        </p:nvGraphicFramePr>
        <p:xfrm>
          <a:off x="533400" y="1588957"/>
          <a:ext cx="8229600" cy="4920331"/>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26</a:t>
            </a:fld>
            <a:endParaRPr lang="en-US" dirty="0"/>
          </a:p>
        </p:txBody>
      </p:sp>
    </p:spTree>
    <p:extLst>
      <p:ext uri="{BB962C8B-B14F-4D97-AF65-F5344CB8AC3E}">
        <p14:creationId xmlns:p14="http://schemas.microsoft.com/office/powerpoint/2010/main" val="1331863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rgbClr val="98A4AE"/>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Work Environment</a:t>
            </a:r>
          </a:p>
        </p:txBody>
      </p:sp>
      <p:sp>
        <p:nvSpPr>
          <p:cNvPr id="3" name="Footer Placeholder 3">
            <a:extLst>
              <a:ext uri="{FF2B5EF4-FFF2-40B4-BE49-F238E27FC236}">
                <a16:creationId xmlns:a16="http://schemas.microsoft.com/office/drawing/2014/main" id="{8D7C8F23-FC2C-44CB-A06C-00C38E114FE9}"/>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5">
            <a:extLst>
              <a:ext uri="{FF2B5EF4-FFF2-40B4-BE49-F238E27FC236}">
                <a16:creationId xmlns:a16="http://schemas.microsoft.com/office/drawing/2014/main" id="{5FA9FCC6-173B-4DD8-B99D-C101F02EB018}"/>
              </a:ext>
            </a:extLst>
          </p:cNvPr>
          <p:cNvSpPr txBox="1">
            <a:spLocks/>
          </p:cNvSpPr>
          <p:nvPr/>
        </p:nvSpPr>
        <p:spPr bwMode="auto">
          <a:xfrm>
            <a:off x="86868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a:lstStyle>
          <a:p>
            <a:fld id="{C6F35A29-9CD1-4C25-8368-ACFA53046418}" type="slidenum">
              <a:rPr lang="en-US" smtClean="0"/>
              <a:pPr/>
              <a:t>27</a:t>
            </a:fld>
            <a:endParaRPr lang="en-US" dirty="0"/>
          </a:p>
        </p:txBody>
      </p:sp>
    </p:spTree>
    <p:extLst>
      <p:ext uri="{BB962C8B-B14F-4D97-AF65-F5344CB8AC3E}">
        <p14:creationId xmlns:p14="http://schemas.microsoft.com/office/powerpoint/2010/main" val="4078914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Supervisors</a:t>
            </a:r>
            <a:br>
              <a:rPr lang="en-US" dirty="0"/>
            </a:br>
            <a:r>
              <a:rPr lang="en-US" sz="2000" dirty="0"/>
              <a:t>(% Indicating “Agree” or “Strongly Agree”)</a:t>
            </a:r>
            <a:endParaRPr lang="en-US" dirty="0"/>
          </a:p>
        </p:txBody>
      </p:sp>
      <p:graphicFrame>
        <p:nvGraphicFramePr>
          <p:cNvPr id="11" name="Supervisors"/>
          <p:cNvGraphicFramePr>
            <a:graphicFrameLocks noGrp="1"/>
          </p:cNvGraphicFramePr>
          <p:nvPr>
            <p:ph idx="1"/>
            <p:extLst>
              <p:ext uri="{D42A27DB-BD31-4B8C-83A1-F6EECF244321}">
                <p14:modId xmlns:p14="http://schemas.microsoft.com/office/powerpoint/2010/main" val="560520371"/>
              </p:ext>
            </p:extLst>
          </p:nvPr>
        </p:nvGraphicFramePr>
        <p:xfrm>
          <a:off x="457200" y="1458913"/>
          <a:ext cx="8229600" cy="507826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28</a:t>
            </a:fld>
            <a:endParaRPr lang="en-US" dirty="0"/>
          </a:p>
        </p:txBody>
      </p:sp>
    </p:spTree>
    <p:extLst>
      <p:ext uri="{BB962C8B-B14F-4D97-AF65-F5344CB8AC3E}">
        <p14:creationId xmlns:p14="http://schemas.microsoft.com/office/powerpoint/2010/main" val="1907272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Development</a:t>
            </a:r>
            <a:br>
              <a:rPr lang="en-US" dirty="0"/>
            </a:br>
            <a:r>
              <a:rPr lang="en-US" sz="2000" dirty="0"/>
              <a:t>(% Indicating “Yes”)</a:t>
            </a:r>
            <a:endParaRPr lang="en-US" dirty="0"/>
          </a:p>
        </p:txBody>
      </p:sp>
      <p:graphicFrame>
        <p:nvGraphicFramePr>
          <p:cNvPr id="11" name="Professional Development"/>
          <p:cNvGraphicFramePr>
            <a:graphicFrameLocks noGrp="1"/>
          </p:cNvGraphicFramePr>
          <p:nvPr>
            <p:ph idx="1"/>
            <p:extLst>
              <p:ext uri="{D42A27DB-BD31-4B8C-83A1-F6EECF244321}">
                <p14:modId xmlns:p14="http://schemas.microsoft.com/office/powerpoint/2010/main" val="750248204"/>
              </p:ext>
            </p:extLst>
          </p:nvPr>
        </p:nvGraphicFramePr>
        <p:xfrm>
          <a:off x="457200" y="1431235"/>
          <a:ext cx="8077200" cy="504576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29</a:t>
            </a:fld>
            <a:endParaRPr lang="en-US" dirty="0"/>
          </a:p>
        </p:txBody>
      </p:sp>
    </p:spTree>
    <p:extLst>
      <p:ext uri="{BB962C8B-B14F-4D97-AF65-F5344CB8AC3E}">
        <p14:creationId xmlns:p14="http://schemas.microsoft.com/office/powerpoint/2010/main" val="1608521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0" y="152400"/>
            <a:ext cx="9144000" cy="762000"/>
          </a:xfrm>
        </p:spPr>
        <p:txBody>
          <a:bodyPr>
            <a:normAutofit/>
          </a:bodyPr>
          <a:lstStyle/>
          <a:p>
            <a:pPr eaLnBrk="1" hangingPunct="1">
              <a:defRPr/>
            </a:pPr>
            <a:r>
              <a:rPr lang="en-US" dirty="0">
                <a:solidFill>
                  <a:schemeClr val="accent1">
                    <a:lumMod val="50000"/>
                  </a:schemeClr>
                </a:solidFill>
              </a:rPr>
              <a:t>College Senior Survey</a:t>
            </a:r>
            <a:endParaRPr lang="en-US" sz="3200" dirty="0">
              <a:solidFill>
                <a:schemeClr val="accent1">
                  <a:lumMod val="50000"/>
                </a:schemeClr>
              </a:solidFill>
            </a:endParaRPr>
          </a:p>
        </p:txBody>
      </p:sp>
      <p:sp>
        <p:nvSpPr>
          <p:cNvPr id="2051" name="Rectangle 3"/>
          <p:cNvSpPr>
            <a:spLocks noGrp="1" noChangeArrowheads="1"/>
          </p:cNvSpPr>
          <p:nvPr>
            <p:ph type="subTitle" sz="quarter" idx="1"/>
            <p:custDataLst>
              <p:tags r:id="rId1"/>
            </p:custDataLst>
          </p:nvPr>
        </p:nvSpPr>
        <p:spPr>
          <a:xfrm>
            <a:off x="914400" y="1828800"/>
            <a:ext cx="7315200" cy="4419600"/>
          </a:xfrm>
        </p:spPr>
        <p:txBody>
          <a:bodyPr>
            <a:normAutofit/>
          </a:bodyPr>
          <a:lstStyle/>
          <a:p>
            <a:pPr algn="l" eaLnBrk="1" hangingPunct="1">
              <a:lnSpc>
                <a:spcPct val="90000"/>
              </a:lnSpc>
              <a:spcBef>
                <a:spcPct val="10000"/>
              </a:spcBef>
              <a:buClr>
                <a:schemeClr val="accent1">
                  <a:lumMod val="50000"/>
                </a:schemeClr>
              </a:buClr>
              <a:defRPr/>
            </a:pPr>
            <a:r>
              <a:rPr lang="en-US" sz="2800" b="1" dirty="0">
                <a:solidFill>
                  <a:srgbClr val="00AB8E"/>
                </a:solidFill>
                <a:effectLst/>
                <a:latin typeface="Franklin Gothic Book" panose="020B0503020102020204" pitchFamily="34" charset="0"/>
              </a:rPr>
              <a:t>Results from the Staff Climate Survey assess the campus climate from the staff perspective. </a:t>
            </a:r>
          </a:p>
          <a:p>
            <a:pPr algn="l" eaLnBrk="1" hangingPunct="1">
              <a:lnSpc>
                <a:spcPct val="90000"/>
              </a:lnSpc>
              <a:spcBef>
                <a:spcPct val="10000"/>
              </a:spcBef>
              <a:buClr>
                <a:schemeClr val="accent1">
                  <a:lumMod val="50000"/>
                </a:schemeClr>
              </a:buClr>
              <a:defRPr/>
            </a:pPr>
            <a:r>
              <a:rPr lang="en-US" sz="2800" b="1" dirty="0">
                <a:solidFill>
                  <a:srgbClr val="00AB8E"/>
                </a:solidFill>
                <a:effectLst/>
                <a:latin typeface="Franklin Gothic Book" panose="020B0503020102020204" pitchFamily="34" charset="0"/>
              </a:rPr>
              <a:t>The survey also touches on levels of stress, satisfaction, and work-related experiences of staff members in postsecondary institutions.</a:t>
            </a:r>
          </a:p>
          <a:p>
            <a:pPr marL="628650" lvl="1" indent="-228600" eaLnBrk="1" hangingPunct="1">
              <a:lnSpc>
                <a:spcPct val="90000"/>
              </a:lnSpc>
              <a:spcBef>
                <a:spcPct val="10000"/>
              </a:spcBef>
              <a:buClr>
                <a:schemeClr val="accent1">
                  <a:lumMod val="50000"/>
                </a:schemeClr>
              </a:buClr>
              <a:defRPr/>
            </a:pPr>
            <a:endParaRPr lang="en-US" sz="800" b="1" dirty="0">
              <a:solidFill>
                <a:schemeClr val="accent1">
                  <a:lumMod val="50000"/>
                </a:schemeClr>
              </a:solidFill>
              <a:effectLst/>
            </a:endParaRPr>
          </a:p>
          <a:p>
            <a:pPr marL="742950" lvl="1" indent="-342900" algn="l" eaLnBrk="1" hangingPunct="1">
              <a:lnSpc>
                <a:spcPct val="90000"/>
              </a:lnSpc>
              <a:spcBef>
                <a:spcPct val="10000"/>
              </a:spcBef>
              <a:buFont typeface="Arial" panose="020B0604020202020204" pitchFamily="34" charset="0"/>
              <a:buChar char="•"/>
              <a:defRPr/>
            </a:pPr>
            <a:r>
              <a:rPr lang="en-US" sz="2400" dirty="0">
                <a:solidFill>
                  <a:schemeClr val="tx2"/>
                </a:solidFill>
                <a:effectLst/>
                <a:latin typeface="Franklin Gothic Medium" panose="020B0603020102020204" pitchFamily="34" charset="0"/>
              </a:rPr>
              <a:t>Demographics</a:t>
            </a:r>
          </a:p>
          <a:p>
            <a:pPr marL="742950" lvl="1" indent="-342900" algn="l" eaLnBrk="1" hangingPunct="1">
              <a:lnSpc>
                <a:spcPct val="90000"/>
              </a:lnSpc>
              <a:spcBef>
                <a:spcPct val="10000"/>
              </a:spcBef>
              <a:buFont typeface="Arial" panose="020B0604020202020204" pitchFamily="34" charset="0"/>
              <a:buChar char="•"/>
              <a:defRPr/>
            </a:pPr>
            <a:r>
              <a:rPr lang="en-US" sz="2400" dirty="0">
                <a:solidFill>
                  <a:schemeClr val="tx2"/>
                </a:solidFill>
                <a:effectLst/>
                <a:latin typeface="Franklin Gothic Medium" panose="020B0603020102020204" pitchFamily="34" charset="0"/>
              </a:rPr>
              <a:t>Staff Satisfaction and Sources of Stress</a:t>
            </a:r>
          </a:p>
          <a:p>
            <a:pPr marL="742950" lvl="1" indent="-342900" algn="l" eaLnBrk="1" hangingPunct="1">
              <a:lnSpc>
                <a:spcPct val="90000"/>
              </a:lnSpc>
              <a:spcBef>
                <a:spcPct val="10000"/>
              </a:spcBef>
              <a:buFont typeface="Arial" panose="020B0604020202020204" pitchFamily="34" charset="0"/>
              <a:buChar char="•"/>
              <a:defRPr/>
            </a:pPr>
            <a:r>
              <a:rPr lang="en-US" sz="2400" dirty="0">
                <a:solidFill>
                  <a:schemeClr val="tx2"/>
                </a:solidFill>
                <a:effectLst/>
                <a:latin typeface="Franklin Gothic Medium" panose="020B0603020102020204" pitchFamily="34" charset="0"/>
              </a:rPr>
              <a:t>Campus Climate</a:t>
            </a:r>
          </a:p>
          <a:p>
            <a:pPr marL="742950" lvl="1" indent="-342900" algn="l" eaLnBrk="1" hangingPunct="1">
              <a:lnSpc>
                <a:spcPct val="90000"/>
              </a:lnSpc>
              <a:spcBef>
                <a:spcPct val="10000"/>
              </a:spcBef>
              <a:buFont typeface="Arial" panose="020B0604020202020204" pitchFamily="34" charset="0"/>
              <a:buChar char="•"/>
              <a:defRPr/>
            </a:pPr>
            <a:r>
              <a:rPr lang="en-US" sz="2400" dirty="0">
                <a:solidFill>
                  <a:schemeClr val="tx2"/>
                </a:solidFill>
                <a:effectLst/>
                <a:latin typeface="Franklin Gothic Medium" panose="020B0603020102020204" pitchFamily="34" charset="0"/>
              </a:rPr>
              <a:t>Work Environment</a:t>
            </a:r>
          </a:p>
          <a:p>
            <a:pPr marL="742950" lvl="1" indent="-342900" algn="l" eaLnBrk="1" hangingPunct="1">
              <a:lnSpc>
                <a:spcPct val="90000"/>
              </a:lnSpc>
              <a:spcBef>
                <a:spcPct val="10000"/>
              </a:spcBef>
              <a:buFont typeface="Arial" panose="020B0604020202020204" pitchFamily="34" charset="0"/>
              <a:buChar char="•"/>
              <a:defRPr/>
            </a:pPr>
            <a:r>
              <a:rPr lang="en-US" sz="2400" dirty="0">
                <a:solidFill>
                  <a:schemeClr val="tx2"/>
                </a:solidFill>
                <a:effectLst/>
                <a:latin typeface="Franklin Gothic Medium" panose="020B0603020102020204" pitchFamily="34" charset="0"/>
              </a:rPr>
              <a:t>COVID-19 Response</a:t>
            </a:r>
          </a:p>
          <a:p>
            <a:pPr marL="628650" lvl="1" indent="-228600" eaLnBrk="1" hangingPunct="1">
              <a:lnSpc>
                <a:spcPct val="90000"/>
              </a:lnSpc>
              <a:spcBef>
                <a:spcPct val="10000"/>
              </a:spcBef>
              <a:defRPr/>
            </a:pPr>
            <a:endParaRPr lang="en-US" sz="2000" b="1" dirty="0">
              <a:solidFill>
                <a:schemeClr val="accent1">
                  <a:lumMod val="50000"/>
                </a:schemeClr>
              </a:solidFill>
              <a:effectLst/>
            </a:endParaRPr>
          </a:p>
          <a:p>
            <a:pPr marL="228600" indent="-228600" eaLnBrk="1" hangingPunct="1">
              <a:lnSpc>
                <a:spcPct val="90000"/>
              </a:lnSpc>
              <a:spcBef>
                <a:spcPct val="10000"/>
              </a:spcBef>
              <a:defRPr/>
            </a:pPr>
            <a:endParaRPr lang="en-US" sz="2400" b="1" dirty="0">
              <a:solidFill>
                <a:schemeClr val="accent1">
                  <a:lumMod val="50000"/>
                </a:schemeClr>
              </a:solidFill>
              <a:effectLst/>
            </a:endParaRPr>
          </a:p>
        </p:txBody>
      </p:sp>
      <p:sp>
        <p:nvSpPr>
          <p:cNvPr id="6" name="TextBox 5"/>
          <p:cNvSpPr txBox="1"/>
          <p:nvPr/>
        </p:nvSpPr>
        <p:spPr>
          <a:xfrm>
            <a:off x="0" y="0"/>
            <a:ext cx="9144000" cy="1046163"/>
          </a:xfrm>
          <a:prstGeom prst="rect">
            <a:avLst/>
          </a:prstGeom>
          <a:solidFill>
            <a:schemeClr val="bg2"/>
          </a:solidFill>
        </p:spPr>
        <p:txBody>
          <a:bodyPr>
            <a:spAutoFit/>
          </a:bodyPr>
          <a:lstStyle/>
          <a:p>
            <a:pPr>
              <a:defRPr/>
            </a:pPr>
            <a:endParaRPr lang="en-US" sz="1000" dirty="0">
              <a:solidFill>
                <a:schemeClr val="bg2"/>
              </a:solidFill>
              <a:latin typeface="+mj-lt"/>
            </a:endParaRPr>
          </a:p>
          <a:p>
            <a:pPr>
              <a:defRPr/>
            </a:pPr>
            <a:r>
              <a:rPr lang="en-US" sz="3600" u="none" dirty="0">
                <a:solidFill>
                  <a:srgbClr val="FFFFFF"/>
                </a:solidFill>
                <a:latin typeface="Franklin Gothic Book" panose="020B0503020102020204" pitchFamily="34" charset="0"/>
              </a:rPr>
              <a:t> </a:t>
            </a:r>
            <a:r>
              <a:rPr lang="en-US" sz="3600" u="none" dirty="0">
                <a:solidFill>
                  <a:schemeClr val="tx2"/>
                </a:solidFill>
                <a:latin typeface="Franklin Gothic Book" panose="020B0503020102020204" pitchFamily="34" charset="0"/>
              </a:rPr>
              <a:t>THE STAFF EXPERIENCE</a:t>
            </a:r>
          </a:p>
          <a:p>
            <a:pPr>
              <a:defRPr/>
            </a:pPr>
            <a:endParaRPr lang="en-US" sz="1600" dirty="0">
              <a:solidFill>
                <a:schemeClr val="bg2"/>
              </a:solidFill>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chemeClr val="tx2"/>
            </a:solidFill>
            <a:round/>
            <a:headEnd/>
            <a:tailEnd/>
          </a:ln>
        </p:spPr>
      </p:cxnSp>
      <p:sp>
        <p:nvSpPr>
          <p:cNvPr id="8" name="Footer Placeholder 3">
            <a:extLst>
              <a:ext uri="{FF2B5EF4-FFF2-40B4-BE49-F238E27FC236}">
                <a16:creationId xmlns:a16="http://schemas.microsoft.com/office/drawing/2014/main" id="{8D7C8F23-FC2C-44CB-A06C-00C38E114FE9}"/>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7" name="Rectangle 6"/>
          <p:cNvSpPr/>
          <p:nvPr/>
        </p:nvSpPr>
        <p:spPr bwMode="auto">
          <a:xfrm>
            <a:off x="6862852" y="6629400"/>
            <a:ext cx="1600200" cy="18256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dirty="0">
              <a:ln>
                <a:noFill/>
              </a:ln>
              <a:solidFill>
                <a:schemeClr val="tx1"/>
              </a:solidFill>
              <a:effectLst/>
              <a:latin typeface="Garamond" pitchFamily="18" charset="0"/>
            </a:endParaRPr>
          </a:p>
        </p:txBody>
      </p:sp>
      <p:sp>
        <p:nvSpPr>
          <p:cNvPr id="9" name="Slide Number Placeholder 5">
            <a:extLst>
              <a:ext uri="{FF2B5EF4-FFF2-40B4-BE49-F238E27FC236}">
                <a16:creationId xmlns:a16="http://schemas.microsoft.com/office/drawing/2014/main" id="{39C00E2B-24C4-4211-821A-BD33EB950565}"/>
              </a:ext>
            </a:extLst>
          </p:cNvPr>
          <p:cNvSpPr txBox="1">
            <a:spLocks/>
          </p:cNvSpPr>
          <p:nvPr/>
        </p:nvSpPr>
        <p:spPr bwMode="auto">
          <a:xfrm>
            <a:off x="86868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a:lstStyle>
          <a:p>
            <a:fld id="{C6F35A29-9CD1-4C25-8368-ACFA53046418}" type="slidenum">
              <a:rPr lang="en-US" smtClean="0"/>
              <a:pPr/>
              <a:t>3</a:t>
            </a:fld>
            <a:endParaRPr lang="en-US" dirty="0"/>
          </a:p>
        </p:txBody>
      </p:sp>
    </p:spTree>
    <p:extLst>
      <p:ext uri="{BB962C8B-B14F-4D97-AF65-F5344CB8AC3E}">
        <p14:creationId xmlns:p14="http://schemas.microsoft.com/office/powerpoint/2010/main" val="443495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rgbClr val="98A4AE"/>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COVID-19 Response</a:t>
            </a:r>
          </a:p>
        </p:txBody>
      </p:sp>
      <p:sp>
        <p:nvSpPr>
          <p:cNvPr id="3" name="Footer Placeholder 3">
            <a:extLst>
              <a:ext uri="{FF2B5EF4-FFF2-40B4-BE49-F238E27FC236}">
                <a16:creationId xmlns:a16="http://schemas.microsoft.com/office/drawing/2014/main" id="{8D7C8F23-FC2C-44CB-A06C-00C38E114FE9}"/>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5">
            <a:extLst>
              <a:ext uri="{FF2B5EF4-FFF2-40B4-BE49-F238E27FC236}">
                <a16:creationId xmlns:a16="http://schemas.microsoft.com/office/drawing/2014/main" id="{D6F23F98-D498-435E-9ED1-A7F273AFC057}"/>
              </a:ext>
            </a:extLst>
          </p:cNvPr>
          <p:cNvSpPr txBox="1">
            <a:spLocks/>
          </p:cNvSpPr>
          <p:nvPr/>
        </p:nvSpPr>
        <p:spPr bwMode="auto">
          <a:xfrm>
            <a:off x="86868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a:lstStyle>
          <a:p>
            <a:fld id="{C6F35A29-9CD1-4C25-8368-ACFA53046418}" type="slidenum">
              <a:rPr lang="en-US" smtClean="0"/>
              <a:pPr/>
              <a:t>30</a:t>
            </a:fld>
            <a:endParaRPr lang="en-US" dirty="0"/>
          </a:p>
        </p:txBody>
      </p:sp>
    </p:spTree>
    <p:extLst>
      <p:ext uri="{BB962C8B-B14F-4D97-AF65-F5344CB8AC3E}">
        <p14:creationId xmlns:p14="http://schemas.microsoft.com/office/powerpoint/2010/main" val="447020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Campus Response to COVID-19</a:t>
            </a:r>
            <a:br>
              <a:rPr lang="en-US" dirty="0"/>
            </a:br>
            <a:r>
              <a:rPr lang="en-US" sz="2000" dirty="0"/>
              <a:t>(% Indicating “Agree” or “Strongly Agree”)</a:t>
            </a:r>
            <a:endParaRPr lang="en-US" dirty="0"/>
          </a:p>
        </p:txBody>
      </p:sp>
      <p:graphicFrame>
        <p:nvGraphicFramePr>
          <p:cNvPr id="11" name="Campus Response"/>
          <p:cNvGraphicFramePr>
            <a:graphicFrameLocks noGrp="1"/>
          </p:cNvGraphicFramePr>
          <p:nvPr>
            <p:ph idx="1"/>
            <p:extLst>
              <p:ext uri="{D42A27DB-BD31-4B8C-83A1-F6EECF244321}">
                <p14:modId xmlns:p14="http://schemas.microsoft.com/office/powerpoint/2010/main" val="3823976888"/>
              </p:ext>
            </p:extLst>
          </p:nvPr>
        </p:nvGraphicFramePr>
        <p:xfrm>
          <a:off x="146649" y="1431235"/>
          <a:ext cx="8746830" cy="4851999"/>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31</a:t>
            </a:fld>
            <a:endParaRPr lang="en-US" dirty="0"/>
          </a:p>
        </p:txBody>
      </p:sp>
    </p:spTree>
    <p:extLst>
      <p:ext uri="{BB962C8B-B14F-4D97-AF65-F5344CB8AC3E}">
        <p14:creationId xmlns:p14="http://schemas.microsoft.com/office/powerpoint/2010/main" val="3730180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5391"/>
            <a:ext cx="9140825" cy="1143000"/>
          </a:xfrm>
        </p:spPr>
        <p:txBody>
          <a:bodyPr>
            <a:normAutofit/>
          </a:bodyPr>
          <a:lstStyle/>
          <a:p>
            <a:r>
              <a:rPr lang="en-US" dirty="0"/>
              <a:t>Sources of Stress Due to COVID-19</a:t>
            </a:r>
            <a:br>
              <a:rPr lang="en-US" dirty="0"/>
            </a:br>
            <a:r>
              <a:rPr lang="en-US" sz="2000" dirty="0"/>
              <a:t>(% responding 5, 6, or 7 on a scale of 1-7, where 1 = Not at all, 7 = Extensive)</a:t>
            </a:r>
            <a:endParaRPr lang="en-US" dirty="0"/>
          </a:p>
        </p:txBody>
      </p:sp>
      <p:graphicFrame>
        <p:nvGraphicFramePr>
          <p:cNvPr id="11" name="Stress2"/>
          <p:cNvGraphicFramePr>
            <a:graphicFrameLocks noGrp="1"/>
          </p:cNvGraphicFramePr>
          <p:nvPr>
            <p:ph idx="1"/>
            <p:extLst>
              <p:ext uri="{D42A27DB-BD31-4B8C-83A1-F6EECF244321}">
                <p14:modId xmlns:p14="http://schemas.microsoft.com/office/powerpoint/2010/main" val="425304768"/>
              </p:ext>
            </p:extLst>
          </p:nvPr>
        </p:nvGraphicFramePr>
        <p:xfrm>
          <a:off x="186267" y="1600200"/>
          <a:ext cx="86868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32</a:t>
            </a:fld>
            <a:endParaRPr lang="en-US" dirty="0"/>
          </a:p>
        </p:txBody>
      </p:sp>
    </p:spTree>
    <p:extLst>
      <p:ext uri="{BB962C8B-B14F-4D97-AF65-F5344CB8AC3E}">
        <p14:creationId xmlns:p14="http://schemas.microsoft.com/office/powerpoint/2010/main" val="19142573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5299" name="Slide Number Placeholder 4"/>
          <p:cNvSpPr>
            <a:spLocks noGrp="1"/>
          </p:cNvSpPr>
          <p:nvPr>
            <p:ph type="sldNum" sz="quarter" idx="4294967295"/>
          </p:nvPr>
        </p:nvSpPr>
        <p:spPr>
          <a:xfrm>
            <a:off x="8610600" y="6400800"/>
            <a:ext cx="533400" cy="457200"/>
          </a:xfrm>
          <a:noFill/>
        </p:spPr>
        <p:txBody>
          <a:bodyPr/>
          <a:lstStyle/>
          <a:p>
            <a:fld id="{10D9E89E-C88D-469B-950F-0AD71B54491C}" type="slidenum">
              <a:rPr lang="en-US" smtClean="0"/>
              <a:pPr/>
              <a:t>33</a:t>
            </a:fld>
            <a:endParaRPr lang="en-US" dirty="0"/>
          </a:p>
        </p:txBody>
      </p:sp>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u="none" dirty="0">
                <a:solidFill>
                  <a:schemeClr val="tx2"/>
                </a:solidFill>
                <a:latin typeface="Franklin Gothic Medium" panose="020B0603020102020204" pitchFamily="34" charset="0"/>
              </a:rPr>
              <a:t>For more information about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HERI/CIRP Surveys</a:t>
            </a:r>
            <a:br>
              <a:rPr lang="en-US" sz="2800" u="none" dirty="0">
                <a:solidFill>
                  <a:schemeClr val="tx2"/>
                </a:solidFill>
                <a:latin typeface="Franklin Gothic Medium" panose="020B0603020102020204" pitchFamily="34" charset="0"/>
              </a:rPr>
            </a:br>
            <a:br>
              <a:rPr lang="en-US" sz="2800"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The Freshman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Your First College Year Survey</a:t>
            </a:r>
          </a:p>
          <a:p>
            <a:pPr algn="ctr" eaLnBrk="1" hangingPunct="1">
              <a:defRPr/>
            </a:pPr>
            <a:r>
              <a:rPr lang="en-US" u="none" dirty="0">
                <a:solidFill>
                  <a:schemeClr val="tx2"/>
                </a:solidFill>
                <a:latin typeface="Franklin Gothic Medium" panose="020B0603020102020204" pitchFamily="34" charset="0"/>
              </a:rPr>
              <a:t>Diverse Learning Environments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College Senior Survey</a:t>
            </a:r>
          </a:p>
          <a:p>
            <a:pPr algn="ctr" eaLnBrk="1" hangingPunct="1">
              <a:defRPr/>
            </a:pPr>
            <a:r>
              <a:rPr lang="en-US" u="none" dirty="0">
                <a:solidFill>
                  <a:schemeClr val="tx2"/>
                </a:solidFill>
                <a:latin typeface="Franklin Gothic Medium" panose="020B0603020102020204" pitchFamily="34" charset="0"/>
              </a:rPr>
              <a:t>The Faculty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Staff Climate Survey</a:t>
            </a:r>
            <a:br>
              <a:rPr lang="en-US" sz="2800" u="none" dirty="0">
                <a:solidFill>
                  <a:schemeClr val="tx2"/>
                </a:solidFill>
                <a:latin typeface="Franklin Gothic Medium" panose="020B0603020102020204" pitchFamily="34" charset="0"/>
              </a:rPr>
            </a:b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Please contact:</a:t>
            </a:r>
          </a:p>
          <a:p>
            <a:pPr algn="ctr" eaLnBrk="1" hangingPunct="1">
              <a:defRPr/>
            </a:pPr>
            <a:r>
              <a:rPr lang="en-US" sz="2800" u="none" dirty="0">
                <a:solidFill>
                  <a:schemeClr val="tx2"/>
                </a:solidFill>
                <a:latin typeface="Franklin Gothic Medium" panose="020B0603020102020204" pitchFamily="34" charset="0"/>
              </a:rPr>
              <a:t>heri@ucla.edu</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(310) 825-1925</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www.heri.ucla.edu</a:t>
            </a:r>
          </a:p>
        </p:txBody>
      </p:sp>
      <p:sp>
        <p:nvSpPr>
          <p:cNvPr id="5" name="TextBox 4"/>
          <p:cNvSpPr txBox="1"/>
          <p:nvPr/>
        </p:nvSpPr>
        <p:spPr>
          <a:xfrm>
            <a:off x="914400" y="0"/>
            <a:ext cx="8229600" cy="906618"/>
          </a:xfrm>
          <a:prstGeom prst="rect">
            <a:avLst/>
          </a:prstGeom>
          <a:solidFill>
            <a:schemeClr val="bg2"/>
          </a:solidFill>
        </p:spPr>
        <p:txBody>
          <a:bodyPr anchor="ctr" anchorCtr="0">
            <a:noAutofit/>
          </a:bodyPr>
          <a:lstStyle/>
          <a:p>
            <a:pPr algn="ctr">
              <a:defRPr/>
            </a:pPr>
            <a:r>
              <a:rPr lang="en-US" sz="2600" u="none" dirty="0">
                <a:solidFill>
                  <a:srgbClr val="FFFFFF"/>
                </a:solidFill>
                <a:latin typeface="Franklin Gothic Medium" panose="020B0603020102020204" pitchFamily="34" charset="0"/>
              </a:rPr>
              <a:t>The more you get to know your campus community, </a:t>
            </a:r>
            <a:br>
              <a:rPr lang="en-US" sz="2600" u="none" dirty="0">
                <a:solidFill>
                  <a:srgbClr val="FFFFFF"/>
                </a:solidFill>
                <a:latin typeface="Franklin Gothic Medium" panose="020B0603020102020204" pitchFamily="34" charset="0"/>
              </a:rPr>
            </a:br>
            <a:r>
              <a:rPr lang="en-US" sz="2600" u="none" dirty="0">
                <a:solidFill>
                  <a:srgbClr val="FFFFFF"/>
                </a:solidFill>
                <a:latin typeface="Franklin Gothic Medium" panose="020B0603020102020204" pitchFamily="34" charset="0"/>
              </a:rPr>
              <a:t>the better you can understand their needs. </a:t>
            </a:r>
          </a:p>
        </p:txBody>
      </p:sp>
    </p:spTree>
    <p:extLst>
      <p:ext uri="{BB962C8B-B14F-4D97-AF65-F5344CB8AC3E}">
        <p14:creationId xmlns:p14="http://schemas.microsoft.com/office/powerpoint/2010/main" val="53162350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0" y="228600"/>
            <a:ext cx="9144000" cy="1143000"/>
          </a:xfrm>
        </p:spPr>
        <p:txBody>
          <a:bodyPr/>
          <a:lstStyle/>
          <a:p>
            <a:pPr eaLnBrk="1" hangingPunct="1">
              <a:defRPr/>
            </a:pPr>
            <a:r>
              <a:rPr lang="en-US" b="0" dirty="0">
                <a:solidFill>
                  <a:srgbClr val="1F2A44"/>
                </a:solidFill>
              </a:rPr>
              <a:t>Table of Contents</a:t>
            </a:r>
          </a:p>
        </p:txBody>
      </p:sp>
      <p:sp>
        <p:nvSpPr>
          <p:cNvPr id="5123" name="Rectangle 6"/>
          <p:cNvSpPr>
            <a:spLocks noGrp="1" noChangeArrowheads="1"/>
          </p:cNvSpPr>
          <p:nvPr>
            <p:ph sz="half" idx="1"/>
          </p:nvPr>
        </p:nvSpPr>
        <p:spPr>
          <a:xfrm>
            <a:off x="228600" y="1219200"/>
            <a:ext cx="4419600" cy="5029200"/>
          </a:xfrm>
          <a:noFill/>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3" action="ppaction://hlinksldjump"/>
              </a:rPr>
              <a:t>Demographics</a:t>
            </a:r>
            <a:endParaRPr lang="en-US" sz="1600" b="1" u="sng"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effectLst/>
                <a:latin typeface="Franklin Gothic Book" panose="020B0503020102020204" pitchFamily="34" charset="0"/>
                <a:hlinkClick r:id="rId4" action="ppaction://hlinksldjump"/>
              </a:rPr>
              <a:t>Staff Roles &amp; Years Employed</a:t>
            </a:r>
            <a:endParaRPr lang="en-US" sz="1400" b="1"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effectLst/>
                <a:latin typeface="Franklin Gothic Book" panose="020B0503020102020204" pitchFamily="34" charset="0"/>
                <a:hlinkClick r:id="rId5" action="ppaction://hlinksldjump"/>
              </a:rPr>
              <a:t>Employment Status &amp; Campus Unit</a:t>
            </a:r>
            <a:endParaRPr lang="en-US" sz="1400" b="1"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effectLst/>
                <a:latin typeface="Franklin Gothic Book" panose="020B0503020102020204" pitchFamily="34" charset="0"/>
                <a:hlinkClick r:id="rId6" action="ppaction://hlinksldjump"/>
              </a:rPr>
              <a:t>Direct Reports &amp; Compensatio</a:t>
            </a:r>
            <a:r>
              <a:rPr lang="en-US" sz="1400" b="1" dirty="0">
                <a:hlinkClick r:id="rId6" action="ppaction://hlinksldjump"/>
              </a:rPr>
              <a:t>n Type</a:t>
            </a:r>
            <a:endParaRPr lang="en-US" sz="1400" b="1"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hlinkClick r:id="rId7" action="ppaction://hlinksldjump"/>
              </a:rPr>
              <a:t>Highest Level of Education &amp; </a:t>
            </a:r>
            <a:r>
              <a:rPr lang="en-US" sz="1400" b="1" dirty="0">
                <a:latin typeface="Franklin Gothic Book" panose="020B0503020102020204" pitchFamily="34" charset="0"/>
                <a:hlinkClick r:id="rId7" action="ppaction://hlinksldjump"/>
              </a:rPr>
              <a:t>Gender Identity</a:t>
            </a:r>
            <a:endParaRPr lang="en-US" sz="1400" b="1" dirty="0">
              <a:latin typeface="Franklin Gothic Book" panose="020B0503020102020204" pitchFamily="34" charset="0"/>
            </a:endParaRPr>
          </a:p>
          <a:p>
            <a:pPr indent="114300">
              <a:spcBef>
                <a:spcPct val="0"/>
              </a:spcBef>
              <a:spcAft>
                <a:spcPts val="300"/>
              </a:spcAft>
              <a:buClr>
                <a:schemeClr val="accent1">
                  <a:lumMod val="50000"/>
                </a:schemeClr>
              </a:buClr>
              <a:buNone/>
              <a:defRPr/>
            </a:pPr>
            <a:r>
              <a:rPr lang="en-US" sz="1400" b="1" dirty="0">
                <a:hlinkClick r:id="rId8" action="ppaction://hlinksldjump"/>
              </a:rPr>
              <a:t>Race/Ethnicity</a:t>
            </a:r>
            <a:endParaRPr lang="en-US" sz="1400" b="1" dirty="0"/>
          </a:p>
          <a:p>
            <a:pPr indent="114300" eaLnBrk="1" hangingPunct="1">
              <a:spcBef>
                <a:spcPct val="0"/>
              </a:spcBef>
              <a:spcAft>
                <a:spcPts val="300"/>
              </a:spcAft>
              <a:buClr>
                <a:schemeClr val="accent1">
                  <a:lumMod val="50000"/>
                </a:schemeClr>
              </a:buClr>
              <a:buNone/>
              <a:defRPr/>
            </a:pPr>
            <a:r>
              <a:rPr lang="en-US" sz="1400" b="1" dirty="0">
                <a:latin typeface="Franklin Gothic Book" panose="020B0503020102020204" pitchFamily="34" charset="0"/>
                <a:hlinkClick r:id="rId9" action="ppaction://hlinksldjump"/>
              </a:rPr>
              <a:t>Sexual Orientation</a:t>
            </a:r>
            <a:endParaRPr lang="en-US" sz="1400" b="1" dirty="0"/>
          </a:p>
          <a:p>
            <a:pPr indent="114300" eaLnBrk="1" hangingPunct="1">
              <a:spcBef>
                <a:spcPct val="0"/>
              </a:spcBef>
              <a:spcAft>
                <a:spcPts val="300"/>
              </a:spcAft>
              <a:buClr>
                <a:schemeClr val="accent1">
                  <a:lumMod val="50000"/>
                </a:schemeClr>
              </a:buClr>
              <a:buNone/>
              <a:defRPr/>
            </a:pPr>
            <a:endParaRPr lang="en-US" sz="1400" b="1" dirty="0">
              <a:effectLst/>
            </a:endParaRPr>
          </a:p>
          <a:p>
            <a:pPr marL="0" indent="0" eaLnBrk="1" hangingPunct="1">
              <a:lnSpc>
                <a:spcPct val="150000"/>
              </a:lnSpc>
              <a:spcBef>
                <a:spcPct val="0"/>
              </a:spcBef>
              <a:spcAft>
                <a:spcPts val="300"/>
              </a:spcAft>
              <a:buClr>
                <a:schemeClr val="accent1">
                  <a:lumMod val="50000"/>
                </a:schemeClr>
              </a:buClr>
              <a:buNone/>
              <a:defRPr/>
            </a:pPr>
            <a:r>
              <a:rPr lang="en-US" sz="1600" b="1" u="sng" dirty="0">
                <a:hlinkClick r:id="rId10" action="ppaction://hlinksldjump"/>
              </a:rPr>
              <a:t>Staff</a:t>
            </a:r>
            <a:r>
              <a:rPr lang="en-US" sz="1600" b="1" u="sng" dirty="0">
                <a:effectLst/>
                <a:hlinkClick r:id="rId10" action="ppaction://hlinksldjump"/>
              </a:rPr>
              <a:t> Satisfaction and Sources of Stress</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effectLst/>
                <a:latin typeface="Franklin Gothic Book" panose="020B0503020102020204" pitchFamily="34" charset="0"/>
                <a:hlinkClick r:id="rId11" action="ppaction://hlinksldjump"/>
              </a:rPr>
              <a:t>Workplace Satisfaction</a:t>
            </a:r>
            <a:endParaRPr lang="en-US" sz="1400" b="1"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effectLst/>
                <a:latin typeface="Franklin Gothic Book" panose="020B0503020102020204" pitchFamily="34" charset="0"/>
                <a:hlinkClick r:id="rId12" action="ppaction://hlinksldjump"/>
              </a:rPr>
              <a:t>Satisfaction with Work-Life Balance</a:t>
            </a:r>
            <a:endParaRPr lang="en-US" sz="1400" b="1"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latin typeface="Franklin Gothic Book" panose="020B0503020102020204" pitchFamily="34" charset="0"/>
                <a:hlinkClick r:id="rId13" action="ppaction://hlinksldjump"/>
              </a:rPr>
              <a:t>Satisfaction with Benefits &amp; Compensation</a:t>
            </a:r>
            <a:endParaRPr lang="en-US" sz="1400" b="1" dirty="0">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latin typeface="Franklin Gothic Book" panose="020B0503020102020204" pitchFamily="34" charset="0"/>
                <a:hlinkClick r:id="rId14" action="ppaction://hlinksldjump"/>
              </a:rPr>
              <a:t>Sources of Stress</a:t>
            </a:r>
            <a:endParaRPr lang="en-US" sz="1400" b="1"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endParaRPr lang="en-US" sz="1400" b="1" dirty="0">
              <a:solidFill>
                <a:schemeClr val="accent1"/>
              </a:solidFill>
              <a:effectLst/>
              <a:latin typeface="Franklin Gothic Book" panose="020B0503020102020204" pitchFamily="34" charset="0"/>
            </a:endParaRPr>
          </a:p>
        </p:txBody>
      </p:sp>
      <p:sp>
        <p:nvSpPr>
          <p:cNvPr id="5124" name="Rectangle 7"/>
          <p:cNvSpPr>
            <a:spLocks noGrp="1" noChangeArrowheads="1"/>
          </p:cNvSpPr>
          <p:nvPr>
            <p:ph sz="half" idx="2"/>
          </p:nvPr>
        </p:nvSpPr>
        <p:spPr>
          <a:xfrm>
            <a:off x="4419600" y="1219200"/>
            <a:ext cx="4495800" cy="5638800"/>
          </a:xfrm>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15" action="ppaction://hlinksldjump"/>
              </a:rPr>
              <a:t>Campus Climate</a:t>
            </a:r>
            <a:endParaRPr lang="en-US" sz="1400" b="1" u="sng" dirty="0">
              <a:effectLst/>
              <a:latin typeface="Franklin Gothic Book" panose="020B0503020102020204" pitchFamily="34" charset="0"/>
              <a:hlinkClick r:id="" action="ppaction://noaction"/>
            </a:endParaRPr>
          </a:p>
          <a:p>
            <a:pPr lvl="1">
              <a:spcBef>
                <a:spcPts val="300"/>
              </a:spcBef>
              <a:buClr>
                <a:srgbClr val="7680AC"/>
              </a:buClr>
              <a:buNone/>
              <a:defRPr/>
            </a:pPr>
            <a:r>
              <a:rPr lang="en-US" sz="1400" b="1" dirty="0">
                <a:solidFill>
                  <a:schemeClr val="tx2"/>
                </a:solidFill>
                <a:hlinkClick r:id="rId16" action="ppaction://hlinksldjump"/>
              </a:rPr>
              <a:t>Campus Diversity</a:t>
            </a:r>
            <a:endParaRPr lang="en-US" sz="1400" b="1" dirty="0">
              <a:solidFill>
                <a:schemeClr val="tx2"/>
              </a:solidFill>
              <a:hlinkClick r:id="" action="ppaction://noaction"/>
            </a:endParaRPr>
          </a:p>
          <a:p>
            <a:pPr lvl="1" eaLnBrk="1" hangingPunct="1">
              <a:spcBef>
                <a:spcPts val="300"/>
              </a:spcBef>
              <a:buClr>
                <a:srgbClr val="7680AC"/>
              </a:buClr>
              <a:buFontTx/>
              <a:buNone/>
              <a:defRPr/>
            </a:pPr>
            <a:r>
              <a:rPr lang="en-US" sz="1400" b="1" dirty="0">
                <a:solidFill>
                  <a:schemeClr val="tx2"/>
                </a:solidFill>
                <a:effectLst/>
                <a:latin typeface="Franklin Gothic Book" panose="020B0503020102020204" pitchFamily="34" charset="0"/>
                <a:hlinkClick r:id="rId17" action="ppaction://hlinksldjump"/>
              </a:rPr>
              <a:t>Campus Atmosphere</a:t>
            </a:r>
            <a:endParaRPr lang="en-US" sz="1400" b="1" dirty="0">
              <a:solidFill>
                <a:schemeClr val="tx2"/>
              </a:solidFill>
              <a:effectLst/>
              <a:latin typeface="Franklin Gothic Book" panose="020B0503020102020204" pitchFamily="34" charset="0"/>
              <a:hlinkClick r:id="" action="ppaction://noaction"/>
            </a:endParaRPr>
          </a:p>
          <a:p>
            <a:pPr lvl="1" eaLnBrk="1" hangingPunct="1">
              <a:spcBef>
                <a:spcPts val="300"/>
              </a:spcBef>
              <a:buClr>
                <a:srgbClr val="7680AC"/>
              </a:buClr>
              <a:buFontTx/>
              <a:buNone/>
              <a:defRPr/>
            </a:pPr>
            <a:r>
              <a:rPr lang="en-US" sz="1400" b="1" dirty="0">
                <a:solidFill>
                  <a:schemeClr val="tx2"/>
                </a:solidFill>
                <a:effectLst/>
                <a:latin typeface="Franklin Gothic Book" panose="020B0503020102020204" pitchFamily="34" charset="0"/>
                <a:hlinkClick r:id="rId18" action="ppaction://hlinksldjump"/>
              </a:rPr>
              <a:t>Staff Perspectives on Campus Climate</a:t>
            </a:r>
            <a:endParaRPr lang="en-US" sz="1400" b="1" dirty="0">
              <a:solidFill>
                <a:schemeClr val="tx2"/>
              </a:solidFill>
              <a:effectLst/>
              <a:latin typeface="Franklin Gothic Book" panose="020B0503020102020204" pitchFamily="34" charset="0"/>
              <a:hlinkClick r:id="" action="ppaction://noaction"/>
            </a:endParaRPr>
          </a:p>
          <a:p>
            <a:pPr lvl="1" eaLnBrk="1" hangingPunct="1">
              <a:spcBef>
                <a:spcPts val="300"/>
              </a:spcBef>
              <a:buClr>
                <a:srgbClr val="7680AC"/>
              </a:buClr>
              <a:buFontTx/>
              <a:buNone/>
              <a:defRPr/>
            </a:pPr>
            <a:r>
              <a:rPr lang="en-US" sz="1400" b="1" dirty="0">
                <a:solidFill>
                  <a:schemeClr val="tx2"/>
                </a:solidFill>
                <a:effectLst/>
                <a:latin typeface="Franklin Gothic Book" panose="020B0503020102020204" pitchFamily="34" charset="0"/>
                <a:hlinkClick r:id="rId19" action="ppaction://hlinksldjump"/>
              </a:rPr>
              <a:t>Campus Community &amp; Diversity: Institutional Priorities</a:t>
            </a:r>
            <a:endParaRPr lang="en-US" sz="1400" b="1" dirty="0">
              <a:solidFill>
                <a:schemeClr val="tx2"/>
              </a:solidFill>
              <a:effectLst/>
              <a:latin typeface="Franklin Gothic Book" panose="020B0503020102020204" pitchFamily="34" charset="0"/>
              <a:hlinkClick r:id="" action="ppaction://noaction"/>
            </a:endParaRPr>
          </a:p>
          <a:p>
            <a:pPr lvl="1" eaLnBrk="1" hangingPunct="1">
              <a:spcBef>
                <a:spcPts val="300"/>
              </a:spcBef>
              <a:buClr>
                <a:srgbClr val="7680AC"/>
              </a:buClr>
              <a:buFontTx/>
              <a:buNone/>
              <a:defRPr/>
            </a:pPr>
            <a:r>
              <a:rPr lang="en-US" sz="1400" b="1" dirty="0">
                <a:solidFill>
                  <a:schemeClr val="tx2"/>
                </a:solidFill>
                <a:effectLst/>
                <a:latin typeface="Franklin Gothic Book" panose="020B0503020102020204" pitchFamily="34" charset="0"/>
                <a:hlinkClick r:id="rId20" action="ppaction://hlinksldjump"/>
              </a:rPr>
              <a:t>Staff Discrimination or Exclusion</a:t>
            </a:r>
            <a:endParaRPr lang="en-US" sz="1400" b="1" dirty="0">
              <a:solidFill>
                <a:schemeClr val="tx2"/>
              </a:solidFill>
              <a:effectLst/>
              <a:latin typeface="Franklin Gothic Book" panose="020B0503020102020204" pitchFamily="34" charset="0"/>
              <a:hlinkClick r:id="" action="ppaction://noaction"/>
            </a:endParaRPr>
          </a:p>
          <a:p>
            <a:pPr lvl="1" eaLnBrk="1" hangingPunct="1">
              <a:spcBef>
                <a:spcPts val="300"/>
              </a:spcBef>
              <a:buClr>
                <a:srgbClr val="7680AC"/>
              </a:buClr>
              <a:buFontTx/>
              <a:buNone/>
              <a:defRPr/>
            </a:pPr>
            <a:r>
              <a:rPr lang="en-US" sz="1400" b="1" dirty="0">
                <a:solidFill>
                  <a:schemeClr val="tx2"/>
                </a:solidFill>
                <a:effectLst/>
                <a:latin typeface="Franklin Gothic Book" panose="020B0503020102020204" pitchFamily="34" charset="0"/>
                <a:hlinkClick r:id="rId21" action="ppaction://hlinksldjump"/>
              </a:rPr>
              <a:t>Discrimination &amp; Harassment</a:t>
            </a:r>
            <a:endParaRPr lang="en-US" sz="1400" b="1" dirty="0">
              <a:solidFill>
                <a:schemeClr val="tx2"/>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tx2"/>
                </a:solidFill>
                <a:latin typeface="Franklin Gothic Book" panose="020B0503020102020204" pitchFamily="34" charset="0"/>
                <a:hlinkClick r:id="rId22" action="ppaction://hlinksldjump"/>
              </a:rPr>
              <a:t>Staff Satisfaction with Administrative Responses</a:t>
            </a:r>
            <a:endParaRPr lang="en-US" sz="1400" b="1" dirty="0">
              <a:solidFill>
                <a:schemeClr val="tx2"/>
              </a:solidFill>
              <a:latin typeface="Franklin Gothic Book" panose="020B0503020102020204" pitchFamily="34" charset="0"/>
            </a:endParaRPr>
          </a:p>
          <a:p>
            <a:pPr lvl="1" eaLnBrk="1" hangingPunct="1">
              <a:spcBef>
                <a:spcPts val="300"/>
              </a:spcBef>
              <a:buClr>
                <a:srgbClr val="7680AC"/>
              </a:buClr>
              <a:buFontTx/>
              <a:buNone/>
              <a:defRPr/>
            </a:pPr>
            <a:endParaRPr lang="en-US" sz="500" b="1" dirty="0">
              <a:solidFill>
                <a:schemeClr val="tx2"/>
              </a:solidFill>
            </a:endParaRPr>
          </a:p>
          <a:p>
            <a:pPr marL="0" indent="0" eaLnBrk="1" hangingPunct="1">
              <a:lnSpc>
                <a:spcPct val="150000"/>
              </a:lnSpc>
              <a:spcBef>
                <a:spcPct val="0"/>
              </a:spcBef>
              <a:spcAft>
                <a:spcPts val="300"/>
              </a:spcAft>
              <a:buClr>
                <a:schemeClr val="accent1">
                  <a:lumMod val="50000"/>
                </a:schemeClr>
              </a:buClr>
              <a:buNone/>
              <a:defRPr/>
            </a:pPr>
            <a:r>
              <a:rPr lang="en-US" sz="1600" b="1" u="sng" dirty="0">
                <a:latin typeface="Franklin Gothic Book" panose="020B0503020102020204" pitchFamily="34" charset="0"/>
                <a:hlinkClick r:id="rId23" action="ppaction://hlinksldjump"/>
              </a:rPr>
              <a:t>Work Environment</a:t>
            </a:r>
            <a:endParaRPr lang="en-US" sz="1400" b="1" u="sng" dirty="0">
              <a:latin typeface="Franklin Gothic Book" panose="020B0503020102020204" pitchFamily="34" charset="0"/>
              <a:hlinkClick r:id="" action="ppaction://noaction"/>
            </a:endParaRPr>
          </a:p>
          <a:p>
            <a:pPr lvl="1" eaLnBrk="1" hangingPunct="1">
              <a:spcBef>
                <a:spcPts val="300"/>
              </a:spcBef>
              <a:buClr>
                <a:srgbClr val="7680AC"/>
              </a:buClr>
              <a:buFontTx/>
              <a:buNone/>
              <a:defRPr/>
            </a:pPr>
            <a:r>
              <a:rPr lang="en-US" sz="1400" b="1" dirty="0">
                <a:solidFill>
                  <a:schemeClr val="tx2"/>
                </a:solidFill>
                <a:latin typeface="Franklin Gothic Book" panose="020B0503020102020204" pitchFamily="34" charset="0"/>
                <a:hlinkClick r:id="rId24" action="ppaction://hlinksldjump"/>
              </a:rPr>
              <a:t>Supervisors</a:t>
            </a:r>
            <a:endParaRPr lang="en-US" sz="1400" b="1" dirty="0">
              <a:solidFill>
                <a:schemeClr val="tx2"/>
              </a:solidFill>
              <a:latin typeface="Franklin Gothic Book" panose="020B0503020102020204" pitchFamily="34" charset="0"/>
              <a:hlinkClick r:id="" action="ppaction://noaction"/>
            </a:endParaRPr>
          </a:p>
          <a:p>
            <a:pPr lvl="1" eaLnBrk="1" hangingPunct="1">
              <a:spcBef>
                <a:spcPts val="300"/>
              </a:spcBef>
              <a:buClr>
                <a:srgbClr val="7680AC"/>
              </a:buClr>
              <a:buFontTx/>
              <a:buNone/>
              <a:defRPr/>
            </a:pPr>
            <a:r>
              <a:rPr lang="en-US" sz="1400" b="1" dirty="0">
                <a:solidFill>
                  <a:schemeClr val="tx2"/>
                </a:solidFill>
                <a:latin typeface="Franklin Gothic Book" panose="020B0503020102020204" pitchFamily="34" charset="0"/>
                <a:hlinkClick r:id="rId25" action="ppaction://hlinksldjump"/>
              </a:rPr>
              <a:t>Professional Development</a:t>
            </a:r>
            <a:endParaRPr lang="en-US" sz="1400" b="1" dirty="0">
              <a:solidFill>
                <a:schemeClr val="tx2"/>
              </a:solidFill>
              <a:latin typeface="Franklin Gothic Book" panose="020B0503020102020204" pitchFamily="34" charset="0"/>
            </a:endParaRPr>
          </a:p>
          <a:p>
            <a:pPr lvl="1">
              <a:spcBef>
                <a:spcPts val="300"/>
              </a:spcBef>
              <a:buClr>
                <a:srgbClr val="7680AC"/>
              </a:buClr>
              <a:buNone/>
              <a:defRPr/>
            </a:pPr>
            <a:endParaRPr lang="en-US" sz="800" b="1" dirty="0">
              <a:solidFill>
                <a:schemeClr val="tx2"/>
              </a:solidFill>
            </a:endParaRPr>
          </a:p>
          <a:p>
            <a:pPr>
              <a:lnSpc>
                <a:spcPct val="150000"/>
              </a:lnSpc>
              <a:spcBef>
                <a:spcPts val="0"/>
              </a:spcBef>
              <a:spcAft>
                <a:spcPts val="300"/>
              </a:spcAft>
              <a:buClr>
                <a:srgbClr val="7680AC"/>
              </a:buClr>
              <a:buNone/>
              <a:defRPr/>
            </a:pPr>
            <a:r>
              <a:rPr lang="en-US" sz="1600" b="1" u="sng" dirty="0">
                <a:hlinkClick r:id="rId26" action="ppaction://hlinksldjump"/>
              </a:rPr>
              <a:t>COVID-19 Response</a:t>
            </a:r>
            <a:endParaRPr lang="en-US" sz="1600" b="1" dirty="0">
              <a:solidFill>
                <a:schemeClr val="tx2"/>
              </a:solidFill>
              <a:hlinkClick r:id="rId26" action="ppaction://hlinksldjump"/>
            </a:endParaRPr>
          </a:p>
          <a:p>
            <a:pPr lvl="1">
              <a:spcBef>
                <a:spcPts val="300"/>
              </a:spcBef>
              <a:buClr>
                <a:srgbClr val="7680AC"/>
              </a:buClr>
              <a:buNone/>
              <a:defRPr/>
            </a:pPr>
            <a:r>
              <a:rPr lang="en-US" sz="1400" b="1" dirty="0">
                <a:solidFill>
                  <a:schemeClr val="tx2"/>
                </a:solidFill>
                <a:hlinkClick r:id="rId27" action="ppaction://hlinksldjump"/>
              </a:rPr>
              <a:t>Campus Response to COVID-19</a:t>
            </a:r>
            <a:endParaRPr lang="en-US" sz="1400" b="1" dirty="0">
              <a:solidFill>
                <a:schemeClr val="tx2"/>
              </a:solidFill>
              <a:hlinkClick r:id="rId26" action="ppaction://hlinksldjump"/>
            </a:endParaRPr>
          </a:p>
          <a:p>
            <a:pPr lvl="1">
              <a:spcBef>
                <a:spcPts val="300"/>
              </a:spcBef>
              <a:buClr>
                <a:srgbClr val="7680AC"/>
              </a:buClr>
              <a:buNone/>
              <a:defRPr/>
            </a:pPr>
            <a:r>
              <a:rPr lang="en-US" sz="1400" b="1" dirty="0">
                <a:solidFill>
                  <a:schemeClr val="tx2"/>
                </a:solidFill>
                <a:hlinkClick r:id="rId28" action="ppaction://hlinksldjump"/>
              </a:rPr>
              <a:t>Sources of Stress Due to COVID-19</a:t>
            </a:r>
            <a:endParaRPr lang="en-US" sz="1400" b="1" dirty="0">
              <a:solidFill>
                <a:schemeClr val="tx2"/>
              </a:solidFill>
              <a:effectLst/>
              <a:latin typeface="Franklin Gothic Book" panose="020B0503020102020204" pitchFamily="34" charset="0"/>
            </a:endParaRPr>
          </a:p>
          <a:p>
            <a:pPr lvl="1" eaLnBrk="1" hangingPunct="1">
              <a:spcBef>
                <a:spcPts val="300"/>
              </a:spcBef>
              <a:buClr>
                <a:srgbClr val="7680AC"/>
              </a:buClr>
              <a:buFontTx/>
              <a:buNone/>
              <a:defRPr/>
            </a:pPr>
            <a:endParaRPr lang="en-US" sz="1400" b="1" dirty="0">
              <a:solidFill>
                <a:schemeClr val="accent1"/>
              </a:solidFill>
              <a:effectLst/>
            </a:endParaRPr>
          </a:p>
          <a:p>
            <a:pPr eaLnBrk="1" hangingPunct="1">
              <a:lnSpc>
                <a:spcPct val="150000"/>
              </a:lnSpc>
              <a:spcBef>
                <a:spcPts val="300"/>
              </a:spcBef>
              <a:buClr>
                <a:srgbClr val="7680AC"/>
              </a:buClr>
              <a:defRPr/>
            </a:pPr>
            <a:endParaRPr lang="en-US" sz="1600" b="1" u="sng" dirty="0">
              <a:solidFill>
                <a:srgbClr val="7680AC"/>
              </a:solidFill>
              <a:effectLst/>
            </a:endParaRPr>
          </a:p>
        </p:txBody>
      </p:sp>
      <p:sp>
        <p:nvSpPr>
          <p:cNvPr id="9" name="Footer Placeholder 3">
            <a:extLst>
              <a:ext uri="{FF2B5EF4-FFF2-40B4-BE49-F238E27FC236}">
                <a16:creationId xmlns:a16="http://schemas.microsoft.com/office/drawing/2014/main" id="{8D7C8F23-FC2C-44CB-A06C-00C38E114FE9}"/>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47110" name="Slide Number Placeholder 5"/>
          <p:cNvSpPr>
            <a:spLocks noGrp="1"/>
          </p:cNvSpPr>
          <p:nvPr>
            <p:ph type="sldNum" sz="quarter" idx="4294967295"/>
          </p:nvPr>
        </p:nvSpPr>
        <p:spPr>
          <a:xfrm>
            <a:off x="8686800" y="6400800"/>
            <a:ext cx="457200" cy="457200"/>
          </a:xfrm>
          <a:noFill/>
        </p:spPr>
        <p:txBody>
          <a:bodyPr/>
          <a:lstStyle/>
          <a:p>
            <a:fld id="{C6F35A29-9CD1-4C25-8368-ACFA53046418}" type="slidenum">
              <a:rPr lang="en-US" smtClean="0"/>
              <a:pPr/>
              <a:t>4</a:t>
            </a:fld>
            <a:endParaRPr lang="en-US" dirty="0"/>
          </a:p>
        </p:txBody>
      </p:sp>
      <p:sp>
        <p:nvSpPr>
          <p:cNvPr id="2" name="Rectangle 1">
            <a:extLst>
              <a:ext uri="{FF2B5EF4-FFF2-40B4-BE49-F238E27FC236}">
                <a16:creationId xmlns:a16="http://schemas.microsoft.com/office/drawing/2014/main" id="{F7F5072C-1879-45EC-BF09-E10F1DDC9B67}"/>
              </a:ext>
            </a:extLst>
          </p:cNvPr>
          <p:cNvSpPr/>
          <p:nvPr/>
        </p:nvSpPr>
        <p:spPr bwMode="auto">
          <a:xfrm>
            <a:off x="6705600" y="6629400"/>
            <a:ext cx="17526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301394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rgbClr val="98A4AE"/>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Demographics</a:t>
            </a:r>
          </a:p>
        </p:txBody>
      </p:sp>
      <p:sp>
        <p:nvSpPr>
          <p:cNvPr id="3" name="Footer Placeholder 3">
            <a:extLst>
              <a:ext uri="{FF2B5EF4-FFF2-40B4-BE49-F238E27FC236}">
                <a16:creationId xmlns:a16="http://schemas.microsoft.com/office/drawing/2014/main" id="{8D7C8F23-FC2C-44CB-A06C-00C38E114FE9}"/>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5">
            <a:extLst>
              <a:ext uri="{FF2B5EF4-FFF2-40B4-BE49-F238E27FC236}">
                <a16:creationId xmlns:a16="http://schemas.microsoft.com/office/drawing/2014/main" id="{814DF6BE-A7E7-4AAB-B660-C7EC54628857}"/>
              </a:ext>
            </a:extLst>
          </p:cNvPr>
          <p:cNvSpPr txBox="1">
            <a:spLocks/>
          </p:cNvSpPr>
          <p:nvPr/>
        </p:nvSpPr>
        <p:spPr bwMode="auto">
          <a:xfrm>
            <a:off x="86868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a:lstStyle>
          <a:p>
            <a:fld id="{C6F35A29-9CD1-4C25-8368-ACFA53046418}" type="slidenum">
              <a:rPr lang="en-US" smtClean="0"/>
              <a:pPr/>
              <a:t>5</a:t>
            </a:fld>
            <a:endParaRPr lang="en-US" dirty="0"/>
          </a:p>
        </p:txBody>
      </p:sp>
    </p:spTree>
    <p:extLst>
      <p:ext uri="{BB962C8B-B14F-4D97-AF65-F5344CB8AC3E}">
        <p14:creationId xmlns:p14="http://schemas.microsoft.com/office/powerpoint/2010/main" val="969213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60ED66D-ECA8-46C2-A7E5-D4D6E042ED26}"/>
              </a:ext>
            </a:extLst>
          </p:cNvPr>
          <p:cNvSpPr>
            <a:spLocks noGrp="1"/>
          </p:cNvSpPr>
          <p:nvPr>
            <p:ph type="title"/>
          </p:nvPr>
        </p:nvSpPr>
        <p:spPr/>
        <p:txBody>
          <a:bodyPr/>
          <a:lstStyle/>
          <a:p>
            <a:r>
              <a:rPr lang="en-US" dirty="0"/>
              <a:t>Demographics</a:t>
            </a:r>
          </a:p>
        </p:txBody>
      </p:sp>
      <p:graphicFrame>
        <p:nvGraphicFramePr>
          <p:cNvPr id="7" name="Role">
            <a:extLst>
              <a:ext uri="{FF2B5EF4-FFF2-40B4-BE49-F238E27FC236}">
                <a16:creationId xmlns:a16="http://schemas.microsoft.com/office/drawing/2014/main" id="{401F6FA6-E4FF-4160-AB3B-54ECE0D7359D}"/>
              </a:ext>
            </a:extLst>
          </p:cNvPr>
          <p:cNvGraphicFramePr>
            <a:graphicFrameLocks noGrp="1" noChangeAspect="1"/>
          </p:cNvGraphicFramePr>
          <p:nvPr>
            <p:ph idx="1"/>
            <p:extLst>
              <p:ext uri="{D42A27DB-BD31-4B8C-83A1-F6EECF244321}">
                <p14:modId xmlns:p14="http://schemas.microsoft.com/office/powerpoint/2010/main" val="4163333047"/>
              </p:ext>
            </p:extLst>
          </p:nvPr>
        </p:nvGraphicFramePr>
        <p:xfrm>
          <a:off x="112543" y="1563687"/>
          <a:ext cx="3279243"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8D7C8F23-FC2C-44CB-A06C-00C38E114FE9}"/>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a:extLst>
              <a:ext uri="{FF2B5EF4-FFF2-40B4-BE49-F238E27FC236}">
                <a16:creationId xmlns:a16="http://schemas.microsoft.com/office/drawing/2014/main" id="{537EA65B-0C3A-4A2B-B83F-FCD8F89C6E00}"/>
              </a:ext>
            </a:extLst>
          </p:cNvPr>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6</a:t>
            </a:fld>
            <a:endParaRPr lang="en-US" dirty="0"/>
          </a:p>
        </p:txBody>
      </p:sp>
      <p:graphicFrame>
        <p:nvGraphicFramePr>
          <p:cNvPr id="8" name="Years Employed"/>
          <p:cNvGraphicFramePr/>
          <p:nvPr>
            <p:extLst>
              <p:ext uri="{D42A27DB-BD31-4B8C-83A1-F6EECF244321}">
                <p14:modId xmlns:p14="http://schemas.microsoft.com/office/powerpoint/2010/main" val="1592404434"/>
              </p:ext>
            </p:extLst>
          </p:nvPr>
        </p:nvGraphicFramePr>
        <p:xfrm>
          <a:off x="3136605" y="1447800"/>
          <a:ext cx="5894853" cy="4495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82858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mployment">
            <a:extLst>
              <a:ext uri="{FF2B5EF4-FFF2-40B4-BE49-F238E27FC236}">
                <a16:creationId xmlns:a16="http://schemas.microsoft.com/office/drawing/2014/main" id="{679EF318-F708-46F5-9BA0-B026780A6661}"/>
              </a:ext>
            </a:extLst>
          </p:cNvPr>
          <p:cNvGraphicFramePr>
            <a:graphicFrameLocks noChangeAspect="1"/>
          </p:cNvGraphicFramePr>
          <p:nvPr>
            <p:extLst>
              <p:ext uri="{D42A27DB-BD31-4B8C-83A1-F6EECF244321}">
                <p14:modId xmlns:p14="http://schemas.microsoft.com/office/powerpoint/2010/main" val="3436361526"/>
              </p:ext>
            </p:extLst>
          </p:nvPr>
        </p:nvGraphicFramePr>
        <p:xfrm>
          <a:off x="0" y="1524000"/>
          <a:ext cx="3262595" cy="4522990"/>
        </p:xfrm>
        <a:graphic>
          <a:graphicData uri="http://schemas.openxmlformats.org/drawingml/2006/chart">
            <c:chart xmlns:c="http://schemas.openxmlformats.org/drawingml/2006/chart" xmlns:r="http://schemas.openxmlformats.org/officeDocument/2006/relationships" r:id="rId4"/>
          </a:graphicData>
        </a:graphic>
      </p:graphicFrame>
      <p:sp>
        <p:nvSpPr>
          <p:cNvPr id="6" name="Title 1">
            <a:extLst>
              <a:ext uri="{FF2B5EF4-FFF2-40B4-BE49-F238E27FC236}">
                <a16:creationId xmlns:a16="http://schemas.microsoft.com/office/drawing/2014/main" id="{19A53525-F45B-459E-8745-357C9CC11350}"/>
              </a:ext>
            </a:extLst>
          </p:cNvPr>
          <p:cNvSpPr>
            <a:spLocks noGrp="1"/>
          </p:cNvSpPr>
          <p:nvPr>
            <p:ph type="title"/>
          </p:nvPr>
        </p:nvSpPr>
        <p:spPr/>
        <p:txBody>
          <a:bodyPr/>
          <a:lstStyle/>
          <a:p>
            <a:r>
              <a:rPr lang="en-US" dirty="0"/>
              <a:t>Demographics</a:t>
            </a:r>
          </a:p>
        </p:txBody>
      </p:sp>
      <p:sp>
        <p:nvSpPr>
          <p:cNvPr id="4" name="Footer Placeholder 3">
            <a:extLst>
              <a:ext uri="{FF2B5EF4-FFF2-40B4-BE49-F238E27FC236}">
                <a16:creationId xmlns:a16="http://schemas.microsoft.com/office/drawing/2014/main" id="{546FF390-3E51-443F-A6E9-EF09182246ED}"/>
              </a:ext>
            </a:extLst>
          </p:cNvPr>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a:extLst>
              <a:ext uri="{FF2B5EF4-FFF2-40B4-BE49-F238E27FC236}">
                <a16:creationId xmlns:a16="http://schemas.microsoft.com/office/drawing/2014/main" id="{402061A6-6E01-4D2E-ABBA-DB4BE1A049B0}"/>
              </a:ext>
            </a:extLst>
          </p:cNvPr>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7</a:t>
            </a:fld>
            <a:endParaRPr lang="en-US" dirty="0"/>
          </a:p>
        </p:txBody>
      </p:sp>
      <p:graphicFrame>
        <p:nvGraphicFramePr>
          <p:cNvPr id="7" name="Campus Unit">
            <a:extLst>
              <a:ext uri="{FF2B5EF4-FFF2-40B4-BE49-F238E27FC236}">
                <a16:creationId xmlns:a16="http://schemas.microsoft.com/office/drawing/2014/main" id="{ED3281EE-AA0B-45C0-A234-9852C6747C7E}"/>
              </a:ext>
            </a:extLst>
          </p:cNvPr>
          <p:cNvGraphicFramePr>
            <a:graphicFrameLocks noChangeAspect="1"/>
          </p:cNvGraphicFramePr>
          <p:nvPr>
            <p:custDataLst>
              <p:tags r:id="rId1"/>
            </p:custDataLst>
            <p:extLst>
              <p:ext uri="{D42A27DB-BD31-4B8C-83A1-F6EECF244321}">
                <p14:modId xmlns:p14="http://schemas.microsoft.com/office/powerpoint/2010/main" val="2615797457"/>
              </p:ext>
            </p:extLst>
          </p:nvPr>
        </p:nvGraphicFramePr>
        <p:xfrm>
          <a:off x="3429000" y="1524000"/>
          <a:ext cx="5410200" cy="4876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1866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4" name="Footer Placeholder 3"/>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5" name="Slide Number Placeholder 4"/>
          <p:cNvSpPr>
            <a:spLocks noGrp="1"/>
          </p:cNvSpPr>
          <p:nvPr>
            <p:ph type="sldNum" sz="quarter" idx="4294967295"/>
          </p:nvPr>
        </p:nvSpPr>
        <p:spPr>
          <a:xfrm>
            <a:off x="8686800" y="6400800"/>
            <a:ext cx="457200" cy="457200"/>
          </a:xfrm>
        </p:spPr>
        <p:txBody>
          <a:bodyPr/>
          <a:lstStyle/>
          <a:p>
            <a:pPr>
              <a:defRPr/>
            </a:pPr>
            <a:fld id="{BC948261-BA7A-449B-AFF2-6BAF73509D18}" type="slidenum">
              <a:rPr lang="en-US" smtClean="0"/>
              <a:pPr>
                <a:defRPr/>
              </a:pPr>
              <a:t>8</a:t>
            </a:fld>
            <a:endParaRPr lang="en-US" dirty="0"/>
          </a:p>
        </p:txBody>
      </p:sp>
      <p:graphicFrame>
        <p:nvGraphicFramePr>
          <p:cNvPr id="6" name="Direct Reports">
            <a:extLst>
              <a:ext uri="{FF2B5EF4-FFF2-40B4-BE49-F238E27FC236}">
                <a16:creationId xmlns:a16="http://schemas.microsoft.com/office/drawing/2014/main" id="{679EF318-F708-46F5-9BA0-B026780A6661}"/>
              </a:ext>
            </a:extLst>
          </p:cNvPr>
          <p:cNvGraphicFramePr>
            <a:graphicFrameLocks noChangeAspect="1"/>
          </p:cNvGraphicFramePr>
          <p:nvPr>
            <p:extLst>
              <p:ext uri="{D42A27DB-BD31-4B8C-83A1-F6EECF244321}">
                <p14:modId xmlns:p14="http://schemas.microsoft.com/office/powerpoint/2010/main" val="666466803"/>
              </p:ext>
            </p:extLst>
          </p:nvPr>
        </p:nvGraphicFramePr>
        <p:xfrm>
          <a:off x="263047" y="1370013"/>
          <a:ext cx="3880328" cy="51831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mpensation">
            <a:extLst>
              <a:ext uri="{FF2B5EF4-FFF2-40B4-BE49-F238E27FC236}">
                <a16:creationId xmlns:a16="http://schemas.microsoft.com/office/drawing/2014/main" id="{62E84433-88D8-4430-850A-CBA3B0E4BC23}"/>
              </a:ext>
            </a:extLst>
          </p:cNvPr>
          <p:cNvGraphicFramePr>
            <a:graphicFrameLocks noChangeAspect="1"/>
          </p:cNvGraphicFramePr>
          <p:nvPr>
            <p:extLst>
              <p:ext uri="{D42A27DB-BD31-4B8C-83A1-F6EECF244321}">
                <p14:modId xmlns:p14="http://schemas.microsoft.com/office/powerpoint/2010/main" val="2706667217"/>
              </p:ext>
            </p:extLst>
          </p:nvPr>
        </p:nvGraphicFramePr>
        <p:xfrm>
          <a:off x="4847493" y="1303338"/>
          <a:ext cx="3895558" cy="50974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23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79855"/>
            <a:ext cx="9140825" cy="1143000"/>
          </a:xfrm>
        </p:spPr>
        <p:txBody>
          <a:bodyPr/>
          <a:lstStyle/>
          <a:p>
            <a:r>
              <a:rPr lang="en-US" dirty="0"/>
              <a:t>Demographics</a:t>
            </a:r>
            <a:br>
              <a:rPr lang="en-US" dirty="0"/>
            </a:br>
            <a:endParaRPr lang="en-US" dirty="0"/>
          </a:p>
        </p:txBody>
      </p:sp>
      <p:sp>
        <p:nvSpPr>
          <p:cNvPr id="5" name="Footer Placeholder 4"/>
          <p:cNvSpPr>
            <a:spLocks noGrp="1"/>
          </p:cNvSpPr>
          <p:nvPr>
            <p:ph type="ftr" sz="quarter" idx="4294967295"/>
          </p:nvPr>
        </p:nvSpPr>
        <p:spPr>
          <a:xfrm>
            <a:off x="0" y="6400800"/>
            <a:ext cx="2895600" cy="457200"/>
          </a:xfrm>
        </p:spPr>
        <p:txBody>
          <a:bodyPr/>
          <a:lstStyle/>
          <a:p>
            <a:pPr>
              <a:defRPr/>
            </a:pPr>
            <a:r>
              <a:rPr lang="en-US"/>
              <a:t>2023 Staff Climate Survey</a:t>
            </a:r>
            <a:endParaRPr lang="en-US" dirty="0"/>
          </a:p>
        </p:txBody>
      </p:sp>
      <p:sp>
        <p:nvSpPr>
          <p:cNvPr id="6" name="Slide Number Placeholder 5"/>
          <p:cNvSpPr>
            <a:spLocks noGrp="1"/>
          </p:cNvSpPr>
          <p:nvPr>
            <p:ph type="sldNum" sz="quarter" idx="4294967295"/>
          </p:nvPr>
        </p:nvSpPr>
        <p:spPr>
          <a:xfrm>
            <a:off x="8686800" y="6400800"/>
            <a:ext cx="457200" cy="457200"/>
          </a:xfrm>
        </p:spPr>
        <p:txBody>
          <a:bodyPr/>
          <a:lstStyle/>
          <a:p>
            <a:pPr>
              <a:defRPr/>
            </a:pPr>
            <a:fld id="{D71C6D19-50F5-4908-8E2F-5A9DE754AD90}" type="slidenum">
              <a:rPr lang="en-US" smtClean="0"/>
              <a:pPr>
                <a:defRPr/>
              </a:pPr>
              <a:t>9</a:t>
            </a:fld>
            <a:endParaRPr lang="en-US" dirty="0"/>
          </a:p>
        </p:txBody>
      </p:sp>
      <p:graphicFrame>
        <p:nvGraphicFramePr>
          <p:cNvPr id="9" name="Highest Education">
            <a:extLst>
              <a:ext uri="{FF2B5EF4-FFF2-40B4-BE49-F238E27FC236}">
                <a16:creationId xmlns:a16="http://schemas.microsoft.com/office/drawing/2014/main" id="{ED3281EE-AA0B-45C0-A234-9852C6747C7E}"/>
              </a:ext>
            </a:extLst>
          </p:cNvPr>
          <p:cNvGraphicFramePr>
            <a:graphicFrameLocks noChangeAspect="1"/>
          </p:cNvGraphicFramePr>
          <p:nvPr>
            <p:custDataLst>
              <p:tags r:id="rId1"/>
            </p:custDataLst>
            <p:extLst>
              <p:ext uri="{D42A27DB-BD31-4B8C-83A1-F6EECF244321}">
                <p14:modId xmlns:p14="http://schemas.microsoft.com/office/powerpoint/2010/main" val="529507944"/>
              </p:ext>
            </p:extLst>
          </p:nvPr>
        </p:nvGraphicFramePr>
        <p:xfrm>
          <a:off x="325677" y="754915"/>
          <a:ext cx="8469519" cy="285258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Gender Identity">
            <a:extLst>
              <a:ext uri="{FF2B5EF4-FFF2-40B4-BE49-F238E27FC236}">
                <a16:creationId xmlns:a16="http://schemas.microsoft.com/office/drawing/2014/main" id="{ED3281EE-AA0B-45C0-A234-9852C6747C7E}"/>
              </a:ext>
            </a:extLst>
          </p:cNvPr>
          <p:cNvGraphicFramePr>
            <a:graphicFrameLocks noGrp="1" noChangeAspect="1"/>
          </p:cNvGraphicFramePr>
          <p:nvPr>
            <p:ph sz="half" idx="1"/>
            <p:custDataLst>
              <p:tags r:id="rId2"/>
            </p:custDataLst>
            <p:extLst>
              <p:ext uri="{D42A27DB-BD31-4B8C-83A1-F6EECF244321}">
                <p14:modId xmlns:p14="http://schemas.microsoft.com/office/powerpoint/2010/main" val="606063721"/>
              </p:ext>
            </p:extLst>
          </p:nvPr>
        </p:nvGraphicFramePr>
        <p:xfrm>
          <a:off x="325676" y="3494762"/>
          <a:ext cx="8469519" cy="3031298"/>
        </p:xfrm>
        <a:graphic>
          <a:graphicData uri="http://schemas.openxmlformats.org/drawingml/2006/chart">
            <c:chart xmlns:c="http://schemas.openxmlformats.org/drawingml/2006/chart" xmlns:r="http://schemas.openxmlformats.org/officeDocument/2006/relationships" r:id="rId6"/>
          </a:graphicData>
        </a:graphic>
      </p:graphicFrame>
      <p:cxnSp>
        <p:nvCxnSpPr>
          <p:cNvPr id="13" name="Straight Connector 12"/>
          <p:cNvCxnSpPr/>
          <p:nvPr/>
        </p:nvCxnSpPr>
        <p:spPr bwMode="auto">
          <a:xfrm>
            <a:off x="325676" y="3407079"/>
            <a:ext cx="86179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009050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acIntSat"/>
</p:tagLst>
</file>

<file path=ppt/theme/theme1.xml><?xml version="1.0" encoding="utf-8"?>
<a:theme xmlns:a="http://schemas.openxmlformats.org/drawingml/2006/main" name="STAFF POWERPOINT THEME">
  <a:themeElements>
    <a:clrScheme name="HERI Official">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8A4A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AFF POWERPOINT THEME" id="{A0C5B33E-B4F3-4C13-8644-90A34F66F0C7}" vid="{528FC8D5-208C-48DC-9329-77983DC4BB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STAFF POWERPOINT THEME</Template>
  <TotalTime>18803</TotalTime>
  <Words>1710</Words>
  <Application>Microsoft Office PowerPoint</Application>
  <PresentationFormat>On-screen Show (4:3)</PresentationFormat>
  <Paragraphs>244</Paragraphs>
  <Slides>33</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Franklin Gothic Book</vt:lpstr>
      <vt:lpstr>Franklin Gothic Medium</vt:lpstr>
      <vt:lpstr>Garamond</vt:lpstr>
      <vt:lpstr>STAFF POWERPOINT THEME</vt:lpstr>
      <vt:lpstr>Technical Notes from  TLU Institutional Research &amp; Effectiveness</vt:lpstr>
      <vt:lpstr>Texas Lutheran University 2023 Staff Climate Survey </vt:lpstr>
      <vt:lpstr>College Senior Survey</vt:lpstr>
      <vt:lpstr>Table of Contents</vt:lpstr>
      <vt:lpstr>Demographics</vt:lpstr>
      <vt:lpstr>Demographics</vt:lpstr>
      <vt:lpstr>Demographics</vt:lpstr>
      <vt:lpstr>Demographics</vt:lpstr>
      <vt:lpstr>Demographics </vt:lpstr>
      <vt:lpstr>Demographics</vt:lpstr>
      <vt:lpstr>Demographics</vt:lpstr>
      <vt:lpstr>Staff Satisfaction and  Sources of Stress</vt:lpstr>
      <vt:lpstr>Workplace Satisfaction (% Indicating “Satisfied” or “Very Satisfied”)</vt:lpstr>
      <vt:lpstr>Workplace Satisfaction (% Indicating “Likely” or “Very Likely”)</vt:lpstr>
      <vt:lpstr>Satisfaction with Work-Life Balance</vt:lpstr>
      <vt:lpstr>Satisfaction with Benefits &amp; Compensation (% Indicating “Satisfied” or “Very Satisfied”)</vt:lpstr>
      <vt:lpstr>Sources of Stress (% Indicating “Somewhat” or “Extensive”)</vt:lpstr>
      <vt:lpstr>Sources of Stress (% Indicating “Somewhat” or “Extensive”)</vt:lpstr>
      <vt:lpstr>Campus Climate</vt:lpstr>
      <vt:lpstr>Campus Diversity (% Indicating “Satisfied” or “Very Satisfied”)</vt:lpstr>
      <vt:lpstr>Campus Atmosphere (% Indicating “Agree” or “Strongly Agree”)</vt:lpstr>
      <vt:lpstr>Staff Perspectives on Campus Climate (% Indicating “Agree” or “Strongly Agree”)</vt:lpstr>
      <vt:lpstr>Campus Community &amp; Diversity: Institutional Priorities (% Indicating “High” or “Highest” Priority)</vt:lpstr>
      <vt:lpstr>Staff Discrimination or Exclusion (% Indicating Experience with Discrimination or Exclusion from Activities at This Institution Because of Their:)</vt:lpstr>
      <vt:lpstr>Discrimination &amp; Harassment (% Indicating Ever Experienced at This Institution)</vt:lpstr>
      <vt:lpstr>Staff Satisfaction with  Administrative Responses (% Indicating “Satisfied” or “Very Satisfied”)</vt:lpstr>
      <vt:lpstr>Work Environment</vt:lpstr>
      <vt:lpstr>Supervisors (% Indicating “Agree” or “Strongly Agree”)</vt:lpstr>
      <vt:lpstr>Professional Development (% Indicating “Yes”)</vt:lpstr>
      <vt:lpstr>COVID-19 Response</vt:lpstr>
      <vt:lpstr>Campus Response to COVID-19 (% Indicating “Agree” or “Strongly Agree”)</vt:lpstr>
      <vt:lpstr>Sources of Stress Due to COVID-19 (% responding 5, 6, or 7 on a scale of 1-7, where 1 = Not at all, 7 = Extensive)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University Staff Climate Survey 2018-2019 Results</dc:title>
  <dc:creator>Jared Planas</dc:creator>
  <cp:lastModifiedBy>Trey Buchanan</cp:lastModifiedBy>
  <cp:revision>220</cp:revision>
  <dcterms:created xsi:type="dcterms:W3CDTF">2019-05-09T22:39:50Z</dcterms:created>
  <dcterms:modified xsi:type="dcterms:W3CDTF">2023-09-22T19:17:53Z</dcterms:modified>
</cp:coreProperties>
</file>