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5"/>
  </p:notesMasterIdLst>
  <p:sldIdLst>
    <p:sldId id="256" r:id="rId2"/>
    <p:sldId id="258" r:id="rId3"/>
    <p:sldId id="268" r:id="rId4"/>
    <p:sldId id="269" r:id="rId5"/>
    <p:sldId id="270" r:id="rId6"/>
    <p:sldId id="271" r:id="rId7"/>
    <p:sldId id="272" r:id="rId8"/>
    <p:sldId id="276" r:id="rId9"/>
    <p:sldId id="273" r:id="rId10"/>
    <p:sldId id="292" r:id="rId11"/>
    <p:sldId id="275" r:id="rId12"/>
    <p:sldId id="293" r:id="rId13"/>
    <p:sldId id="294" r:id="rId14"/>
    <p:sldId id="295" r:id="rId15"/>
    <p:sldId id="296" r:id="rId16"/>
    <p:sldId id="297" r:id="rId17"/>
    <p:sldId id="298" r:id="rId18"/>
    <p:sldId id="277" r:id="rId19"/>
    <p:sldId id="290" r:id="rId20"/>
    <p:sldId id="279" r:id="rId21"/>
    <p:sldId id="291" r:id="rId22"/>
    <p:sldId id="280" r:id="rId23"/>
    <p:sldId id="282" r:id="rId24"/>
    <p:sldId id="283" r:id="rId25"/>
    <p:sldId id="284" r:id="rId26"/>
    <p:sldId id="285" r:id="rId27"/>
    <p:sldId id="299" r:id="rId28"/>
    <p:sldId id="287" r:id="rId29"/>
    <p:sldId id="313" r:id="rId30"/>
    <p:sldId id="288" r:id="rId31"/>
    <p:sldId id="289" r:id="rId32"/>
    <p:sldId id="300" r:id="rId33"/>
    <p:sldId id="303" r:id="rId34"/>
    <p:sldId id="301" r:id="rId35"/>
    <p:sldId id="302" r:id="rId36"/>
    <p:sldId id="304" r:id="rId37"/>
    <p:sldId id="305" r:id="rId38"/>
    <p:sldId id="306" r:id="rId39"/>
    <p:sldId id="308" r:id="rId40"/>
    <p:sldId id="309" r:id="rId41"/>
    <p:sldId id="307" r:id="rId42"/>
    <p:sldId id="310" r:id="rId43"/>
    <p:sldId id="311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32" autoAdjust="0"/>
  </p:normalViewPr>
  <p:slideViewPr>
    <p:cSldViewPr>
      <p:cViewPr varScale="1">
        <p:scale>
          <a:sx n="68" d="100"/>
          <a:sy n="68" d="100"/>
        </p:scale>
        <p:origin x="41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C4366-2828-4F48-BC57-387548F91345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409287-55F1-4C50-8932-AF401AA6B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55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4ED51-A253-4030-B2C0-5C01B42D00D4}" type="datetime4">
              <a:rPr lang="en-US" smtClean="0"/>
              <a:t>May 2, 2017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2F8691-5E50-456E-9FCC-D047D396A73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D8601-1D95-4CDE-A386-24E404CECE90}" type="datetime4">
              <a:rPr lang="en-US" smtClean="0"/>
              <a:t>May 2,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F8691-5E50-456E-9FCC-D047D396A7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BFCFA-8D7E-494C-B5C7-187159E6C458}" type="datetime4">
              <a:rPr lang="en-US" smtClean="0"/>
              <a:t>May 2,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F8691-5E50-456E-9FCC-D047D396A7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025858D-C051-4EA2-A392-83A9EB20E98F}" type="datetime4">
              <a:rPr lang="en-US" smtClean="0"/>
              <a:t>May 2, 2017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E2F8691-5E50-456E-9FCC-D047D396A732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8527-6AF0-46B7-92F6-CF734DB86251}" type="datetime4">
              <a:rPr lang="en-US" smtClean="0"/>
              <a:t>May 2, 2017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2F8691-5E50-456E-9FCC-D047D396A732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47B05D9-F5EF-496A-9271-FA54C599005F}" type="datetime4">
              <a:rPr lang="en-US" smtClean="0"/>
              <a:t>May 2, 2017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E2F8691-5E50-456E-9FCC-D047D396A732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E63456BB-A59A-411B-BC14-E13ABD484819}" type="datetime4">
              <a:rPr lang="en-US" smtClean="0"/>
              <a:t>May 2, 2017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E2F8691-5E50-456E-9FCC-D047D396A732}" type="slidenum">
              <a:rPr lang="en-US" smtClean="0"/>
              <a:t>‹#›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BABE-A6A2-46E4-BD9D-650F148F6E9A}" type="datetime4">
              <a:rPr lang="en-US" smtClean="0"/>
              <a:t>May 2, 2017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2F8691-5E50-456E-9FCC-D047D396A732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C357D-8646-460D-A870-E2C300387256}" type="datetime4">
              <a:rPr lang="en-US" smtClean="0"/>
              <a:t>May 2, 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2F8691-5E50-456E-9FCC-D047D396A73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41CBE21-675D-4355-A9D1-FF2907C51C70}" type="datetime4">
              <a:rPr lang="en-US" smtClean="0"/>
              <a:t>May 2, 2017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E2F8691-5E50-456E-9FCC-D047D396A732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FA7B45E-3E3D-486B-A3A8-4D7B6C5F82A2}" type="datetime4">
              <a:rPr lang="en-US" smtClean="0"/>
              <a:t>May 2, 2017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E2F8691-5E50-456E-9FCC-D047D396A732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4E9DB608-7A3E-45F1-A271-E0B5D02236A4}" type="datetime4">
              <a:rPr lang="en-US" smtClean="0"/>
              <a:t>May 2,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7E2F8691-5E50-456E-9FCC-D047D396A73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hdr="0" ftr="0" dt="0"/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6kiCrW4W2So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8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0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1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b="1" i="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David D. Balkum, </a:t>
            </a:r>
            <a:r>
              <a:rPr lang="en-US" sz="1500" b="1" i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M.A.T.S., M.C.J., J.D.</a:t>
            </a:r>
            <a:endParaRPr lang="en-US" b="1" i="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Concordia University Texas</a:t>
            </a:r>
          </a:p>
          <a:p>
            <a:r>
              <a:rPr lang="en-US" b="1" i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17, 2017</a:t>
            </a:r>
            <a:endParaRPr lang="en-US" b="1" i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Layered Use of </a:t>
            </a:r>
            <a:b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Film in Criminal</a:t>
            </a:r>
            <a:b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Justice Studies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13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6608"/>
            <a:ext cx="8305800" cy="614014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80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Who said that?</a:t>
            </a:r>
            <a:r>
              <a:rPr lang="en-US" sz="80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en-US" sz="8000" b="1" dirty="0" smtClean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sz="4000" dirty="0" smtClean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000" dirty="0" smtClean="0">
                <a:latin typeface="Times New Roman"/>
                <a:ea typeface="Calibri"/>
                <a:cs typeface="Times New Roman"/>
              </a:rPr>
              <a:t>Crime </a:t>
            </a:r>
            <a:r>
              <a:rPr lang="en-US" sz="4000" dirty="0">
                <a:latin typeface="Times New Roman"/>
                <a:ea typeface="Calibri"/>
                <a:cs typeface="Times New Roman"/>
              </a:rPr>
              <a:t>films, in truth, are not a problem but a response to problems, a way of posing questions and evaluating solutions</a:t>
            </a:r>
            <a:r>
              <a:rPr lang="en-US" sz="4000" dirty="0" smtClean="0">
                <a:latin typeface="Times New Roman"/>
                <a:ea typeface="Calibri"/>
                <a:cs typeface="Times New Roman"/>
              </a:rPr>
              <a:t>.”</a:t>
            </a:r>
            <a:endParaRPr lang="en-US" sz="4000" dirty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 smtClean="0">
                <a:latin typeface="Times New Roman"/>
                <a:ea typeface="Calibri"/>
                <a:cs typeface="Times New Roman"/>
              </a:rPr>
              <a:t>Shots in the Mirror: Crime Films and Society </a:t>
            </a:r>
            <a:r>
              <a:rPr lang="en-US" sz="2000" dirty="0" smtClean="0">
                <a:latin typeface="Times New Roman"/>
                <a:ea typeface="Calibri"/>
                <a:cs typeface="Times New Roman"/>
              </a:rPr>
              <a:t>(2</a:t>
            </a:r>
            <a:r>
              <a:rPr lang="en-US" sz="2000" baseline="30000" dirty="0" smtClean="0">
                <a:latin typeface="Times New Roman"/>
                <a:ea typeface="Calibri"/>
                <a:cs typeface="Times New Roman"/>
              </a:rPr>
              <a:t>nd</a:t>
            </a:r>
            <a:r>
              <a:rPr lang="en-US" sz="2000" dirty="0" smtClean="0">
                <a:latin typeface="Times New Roman"/>
                <a:ea typeface="Calibri"/>
                <a:cs typeface="Times New Roman"/>
              </a:rPr>
              <a:t> ed.).  Nicole Rafter.  Oxford University Press. 2006.</a:t>
            </a:r>
            <a:endParaRPr lang="en-US" sz="2000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2F8691-5E50-456E-9FCC-D047D396A73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32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30728"/>
            <a:ext cx="8305800" cy="601190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80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Who said that?</a:t>
            </a:r>
            <a:endParaRPr lang="en-US" sz="4000" dirty="0" smtClean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sz="4000" dirty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000" dirty="0" smtClean="0">
                <a:latin typeface="Times New Roman"/>
                <a:ea typeface="Calibri"/>
                <a:cs typeface="Times New Roman"/>
              </a:rPr>
              <a:t>“[S]</a:t>
            </a:r>
            <a:r>
              <a:rPr lang="en-US" sz="4000" dirty="0" err="1" smtClean="0">
                <a:latin typeface="Times New Roman"/>
                <a:ea typeface="Calibri"/>
                <a:cs typeface="Times New Roman"/>
              </a:rPr>
              <a:t>tudents</a:t>
            </a:r>
            <a:r>
              <a:rPr lang="en-US" sz="4000" dirty="0" smtClean="0">
                <a:latin typeface="Times New Roman"/>
                <a:ea typeface="Calibri"/>
                <a:cs typeface="Times New Roman"/>
              </a:rPr>
              <a:t> have few ways to connect the criminological theories they study with actual criminal behavior; they simply cannot visualize the </a:t>
            </a:r>
            <a:r>
              <a:rPr lang="en-US" sz="4000" dirty="0">
                <a:latin typeface="Times New Roman"/>
                <a:ea typeface="Calibri"/>
                <a:cs typeface="Times New Roman"/>
              </a:rPr>
              <a:t>theories inaction. When we asked students if  </a:t>
            </a:r>
            <a:r>
              <a:rPr lang="en-US" sz="4000" dirty="0" smtClean="0">
                <a:latin typeface="Times New Roman"/>
                <a:ea typeface="Calibri"/>
                <a:cs typeface="Times New Roman"/>
              </a:rPr>
              <a:t>/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2F8691-5E50-456E-9FCC-D047D396A73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31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-174483"/>
            <a:ext cx="8305800" cy="662232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80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Who said that?</a:t>
            </a:r>
            <a:endParaRPr lang="en-US" sz="4000" dirty="0" smtClean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sz="4000" dirty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000" dirty="0" smtClean="0">
                <a:latin typeface="Times New Roman"/>
                <a:ea typeface="Calibri"/>
                <a:cs typeface="Times New Roman"/>
              </a:rPr>
              <a:t>keying each theory to a specific movie would help, they responded with something close to joy.  . . .   Movies could bring the theories to life.”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sz="2000" i="1" dirty="0" smtClean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 smtClean="0">
                <a:latin typeface="Times New Roman"/>
                <a:ea typeface="Calibri"/>
                <a:cs typeface="Times New Roman"/>
              </a:rPr>
              <a:t>Criminology Goes to the Movies</a:t>
            </a:r>
            <a:r>
              <a:rPr lang="en-US" sz="2000" dirty="0" smtClean="0">
                <a:latin typeface="Times New Roman"/>
                <a:ea typeface="Calibri"/>
                <a:cs typeface="Times New Roman"/>
              </a:rPr>
              <a:t>.  Nicole Rafter and Michelle Brown.  New York University Press. 2011.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2F8691-5E50-456E-9FCC-D047D396A73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12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-287334"/>
            <a:ext cx="8305800" cy="684802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80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Who said that?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80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smtClean="0">
                <a:latin typeface="Times New Roman"/>
                <a:ea typeface="Calibri"/>
                <a:cs typeface="Times New Roman"/>
              </a:rPr>
              <a:t>“A film provides a virtual experience, an enveloping story in which the viewer identifies with characters and is emotionally drawn into the protagonist’s dilemma.”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000" dirty="0" smtClean="0">
                <a:latin typeface="Times New Roman"/>
                <a:ea typeface="Calibri"/>
                <a:cs typeface="Times New Roman"/>
              </a:rPr>
              <a:t>“White Collar Crime Goes to the Movies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.” Geraldine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Szott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Moohr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000" i="1" dirty="0" smtClean="0">
                <a:latin typeface="Times New Roman"/>
                <a:ea typeface="Calibri"/>
                <a:cs typeface="Times New Roman"/>
              </a:rPr>
              <a:t>Ohio State Journal of Criminal Law</a:t>
            </a:r>
            <a:r>
              <a:rPr lang="en-US" sz="2000" dirty="0" smtClean="0">
                <a:latin typeface="Times New Roman"/>
                <a:ea typeface="Calibri"/>
                <a:cs typeface="Times New Roman"/>
              </a:rPr>
              <a:t>.  Vol. 11:2.  2014.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2F8691-5E50-456E-9FCC-D047D396A73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99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59101"/>
            <a:ext cx="8305800" cy="595515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80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Who said that?</a:t>
            </a:r>
            <a:endParaRPr lang="en-US" sz="4000" dirty="0" smtClean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sz="4000" dirty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000" dirty="0" smtClean="0">
                <a:latin typeface="Times New Roman"/>
                <a:ea typeface="Calibri"/>
                <a:cs typeface="Times New Roman"/>
              </a:rPr>
              <a:t>“The point is . . . the </a:t>
            </a:r>
            <a:r>
              <a:rPr lang="en-US" sz="4000" dirty="0">
                <a:latin typeface="Times New Roman"/>
                <a:ea typeface="Calibri"/>
                <a:cs typeface="Times New Roman"/>
              </a:rPr>
              <a:t>awakening </a:t>
            </a:r>
            <a:r>
              <a:rPr lang="en-US" sz="4000" dirty="0" smtClean="0">
                <a:latin typeface="Times New Roman"/>
                <a:ea typeface="Calibri"/>
                <a:cs typeface="Times New Roman"/>
              </a:rPr>
              <a:t>. . . of </a:t>
            </a:r>
            <a:r>
              <a:rPr lang="en-US" sz="4000" dirty="0">
                <a:latin typeface="Times New Roman"/>
                <a:ea typeface="Calibri"/>
                <a:cs typeface="Times New Roman"/>
              </a:rPr>
              <a:t>teacher awareness of </a:t>
            </a:r>
            <a:r>
              <a:rPr lang="en-US" sz="4000" dirty="0" smtClean="0">
                <a:latin typeface="Times New Roman"/>
                <a:ea typeface="Calibri"/>
                <a:cs typeface="Times New Roman"/>
              </a:rPr>
              <a:t>the helpfulness of popular film in the classroom.  Cinema is about imagination and creativity.  [T]he success of a cinema-based /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2F8691-5E50-456E-9FCC-D047D396A73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93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59101"/>
            <a:ext cx="8305800" cy="595515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80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Who said that?</a:t>
            </a:r>
            <a:endParaRPr lang="en-US" sz="4000" dirty="0" smtClean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sz="4000" dirty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000" dirty="0" smtClean="0">
                <a:latin typeface="Times New Roman"/>
                <a:ea typeface="Calibri"/>
                <a:cs typeface="Times New Roman"/>
              </a:rPr>
              <a:t>course </a:t>
            </a:r>
            <a:r>
              <a:rPr lang="en-US" sz="4000" dirty="0">
                <a:latin typeface="Times New Roman"/>
                <a:ea typeface="Calibri"/>
                <a:cs typeface="Times New Roman"/>
              </a:rPr>
              <a:t>greatly depends on the </a:t>
            </a:r>
            <a:r>
              <a:rPr lang="en-US" sz="4000" dirty="0" smtClean="0">
                <a:latin typeface="Times New Roman"/>
                <a:ea typeface="Calibri"/>
                <a:cs typeface="Times New Roman"/>
              </a:rPr>
              <a:t>educator’s class management </a:t>
            </a:r>
            <a:r>
              <a:rPr lang="en-US" sz="4000" dirty="0">
                <a:latin typeface="Times New Roman"/>
                <a:ea typeface="Calibri"/>
                <a:cs typeface="Times New Roman"/>
              </a:rPr>
              <a:t>skills and the ability of the educator to open students’ minds</a:t>
            </a:r>
            <a:r>
              <a:rPr lang="en-US" sz="4000" dirty="0" smtClean="0">
                <a:latin typeface="Times New Roman"/>
                <a:ea typeface="Calibri"/>
                <a:cs typeface="Times New Roman"/>
              </a:rPr>
              <a:t>.  Many students have spent their lives watching movies /  </a:t>
            </a:r>
            <a:endParaRPr lang="en-US" sz="2000" dirty="0" smtClean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2F8691-5E50-456E-9FCC-D047D396A73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41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30728"/>
            <a:ext cx="8305800" cy="601190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80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Who said that?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sz="4000" dirty="0" smtClean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000" dirty="0" smtClean="0">
                <a:latin typeface="Times New Roman"/>
                <a:ea typeface="Calibri"/>
                <a:cs typeface="Times New Roman"/>
              </a:rPr>
              <a:t>predominantly </a:t>
            </a:r>
            <a:r>
              <a:rPr lang="en-US" sz="4000" dirty="0">
                <a:latin typeface="Times New Roman"/>
                <a:ea typeface="Calibri"/>
                <a:cs typeface="Times New Roman"/>
              </a:rPr>
              <a:t>for their entertainment value. While </a:t>
            </a:r>
            <a:r>
              <a:rPr lang="en-US" sz="4000" dirty="0" smtClean="0">
                <a:latin typeface="Times New Roman"/>
                <a:ea typeface="Calibri"/>
                <a:cs typeface="Times New Roman"/>
              </a:rPr>
              <a:t>not displacing </a:t>
            </a:r>
            <a:r>
              <a:rPr lang="en-US" sz="4000" dirty="0">
                <a:latin typeface="Times New Roman"/>
                <a:ea typeface="Calibri"/>
                <a:cs typeface="Times New Roman"/>
              </a:rPr>
              <a:t>its entertainment value, </a:t>
            </a:r>
            <a:r>
              <a:rPr lang="en-US" sz="4000" dirty="0" smtClean="0">
                <a:latin typeface="Times New Roman"/>
                <a:ea typeface="Calibri"/>
                <a:cs typeface="Times New Roman"/>
              </a:rPr>
              <a:t>cinema in the classroom requires </a:t>
            </a:r>
            <a:r>
              <a:rPr lang="en-US" sz="4000" dirty="0">
                <a:latin typeface="Times New Roman"/>
                <a:ea typeface="Calibri"/>
                <a:cs typeface="Times New Roman"/>
              </a:rPr>
              <a:t>students to act both </a:t>
            </a:r>
            <a:r>
              <a:rPr lang="en-US" sz="4000" dirty="0" smtClean="0">
                <a:latin typeface="Times New Roman"/>
                <a:ea typeface="Calibri"/>
                <a:cs typeface="Times New Roman"/>
              </a:rPr>
              <a:t>as academic and critical consumers /</a:t>
            </a:r>
            <a:endParaRPr lang="en-US" sz="2000" dirty="0" smtClean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2F8691-5E50-456E-9FCC-D047D396A73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99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-415575"/>
            <a:ext cx="8305800" cy="710450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80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Who said that?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sz="4000" dirty="0" smtClean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000" dirty="0" smtClean="0">
                <a:latin typeface="Times New Roman"/>
                <a:ea typeface="Calibri"/>
                <a:cs typeface="Times New Roman"/>
              </a:rPr>
              <a:t>of </a:t>
            </a:r>
            <a:r>
              <a:rPr lang="en-US" sz="4000" dirty="0">
                <a:latin typeface="Times New Roman"/>
                <a:ea typeface="Calibri"/>
                <a:cs typeface="Times New Roman"/>
              </a:rPr>
              <a:t>popular culture. Educators thus face the challenge </a:t>
            </a:r>
            <a:r>
              <a:rPr lang="en-US" sz="4000" dirty="0" smtClean="0">
                <a:latin typeface="Times New Roman"/>
                <a:ea typeface="Calibri"/>
                <a:cs typeface="Times New Roman"/>
              </a:rPr>
              <a:t>of teaching </a:t>
            </a:r>
            <a:r>
              <a:rPr lang="en-US" sz="4000" dirty="0">
                <a:latin typeface="Times New Roman"/>
                <a:ea typeface="Calibri"/>
                <a:cs typeface="Times New Roman"/>
              </a:rPr>
              <a:t>students how to examine movies in ways that may seem foreign, if not awkward</a:t>
            </a:r>
            <a:r>
              <a:rPr lang="en-US" sz="4000" dirty="0" smtClean="0">
                <a:latin typeface="Times New Roman"/>
                <a:ea typeface="Calibri"/>
                <a:cs typeface="Times New Roman"/>
              </a:rPr>
              <a:t>.”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sz="2000" dirty="0" smtClean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000" dirty="0" smtClean="0">
                <a:latin typeface="Times New Roman"/>
                <a:ea typeface="Calibri"/>
                <a:cs typeface="Times New Roman"/>
              </a:rPr>
              <a:t>“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The Selective Use of Cinema in Criminal Justice Education.” </a:t>
            </a:r>
            <a:r>
              <a:rPr lang="en-US" sz="2000" dirty="0" smtClean="0">
                <a:latin typeface="Times New Roman"/>
                <a:ea typeface="Calibri"/>
                <a:cs typeface="Times New Roman"/>
              </a:rPr>
              <a:t> Ryan 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Turner and David Perkins</a:t>
            </a:r>
            <a:r>
              <a:rPr lang="en-US" sz="2000" dirty="0" smtClean="0">
                <a:latin typeface="Times New Roman"/>
                <a:ea typeface="Calibri"/>
                <a:cs typeface="Times New Roman"/>
              </a:rPr>
              <a:t>. </a:t>
            </a:r>
            <a:r>
              <a:rPr lang="en-US" sz="2000" i="1" dirty="0" smtClean="0">
                <a:latin typeface="Times New Roman"/>
                <a:ea typeface="Calibri"/>
                <a:cs typeface="Times New Roman"/>
              </a:rPr>
              <a:t>Journal </a:t>
            </a:r>
            <a:r>
              <a:rPr lang="en-US" sz="2000" i="1" dirty="0">
                <a:latin typeface="Times New Roman"/>
                <a:ea typeface="Calibri"/>
                <a:cs typeface="Times New Roman"/>
              </a:rPr>
              <a:t>of Criminal Justice and Popular </a:t>
            </a:r>
            <a:r>
              <a:rPr lang="en-US" sz="2000" i="1" dirty="0" smtClean="0">
                <a:latin typeface="Times New Roman"/>
                <a:ea typeface="Calibri"/>
                <a:cs typeface="Times New Roman"/>
              </a:rPr>
              <a:t>Culture</a:t>
            </a:r>
            <a:r>
              <a:rPr lang="en-US" sz="2000" dirty="0" smtClean="0">
                <a:latin typeface="Times New Roman"/>
                <a:ea typeface="Calibri"/>
                <a:cs typeface="Times New Roman"/>
              </a:rPr>
              <a:t>. Vol. 15(3). 2008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. </a:t>
            </a:r>
            <a:r>
              <a:rPr lang="en-US" sz="2000" dirty="0" smtClean="0">
                <a:latin typeface="Times New Roman"/>
                <a:ea typeface="Calibri"/>
                <a:cs typeface="Times New Roman"/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2F8691-5E50-456E-9FCC-D047D396A73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33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439372"/>
            <a:ext cx="8305800" cy="139461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80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Layering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2F8691-5E50-456E-9FCC-D047D396A73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47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30728"/>
            <a:ext cx="8305800" cy="601190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80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Layering</a:t>
            </a:r>
            <a:endParaRPr lang="en-US" sz="4000" b="1" dirty="0" smtClean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sz="4000" dirty="0" smtClean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000" dirty="0" smtClean="0">
                <a:latin typeface="Times New Roman"/>
                <a:ea typeface="Calibri"/>
                <a:cs typeface="Times New Roman"/>
              </a:rPr>
              <a:t>Students usually are excited about a film.  It will be fun, give them a break from taking notes, not tax their brains, shut me up, have lots of explosions and blood, and / or (maybe) be interesting.</a:t>
            </a:r>
            <a:endParaRPr lang="en-US" sz="8000" dirty="0" smtClean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2F8691-5E50-456E-9FCC-D047D396A73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20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427448"/>
            <a:ext cx="8305800" cy="14184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8000" b="1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Why Film?</a:t>
            </a:r>
            <a:r>
              <a:rPr lang="en-US" sz="8000" b="1" dirty="0" smtClean="0">
                <a:solidFill>
                  <a:srgbClr val="FFFF0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endParaRPr lang="en-US" sz="8000" b="1" dirty="0">
              <a:solidFill>
                <a:srgbClr val="FFFF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2F8691-5E50-456E-9FCC-D047D396A73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05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-223215"/>
            <a:ext cx="8305800" cy="671978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80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Layering</a:t>
            </a:r>
            <a:endParaRPr lang="en-US" sz="4000" b="1" dirty="0" smtClean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sz="4000" dirty="0" smtClean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000" dirty="0" smtClean="0">
                <a:latin typeface="Times New Roman"/>
                <a:ea typeface="Calibri"/>
                <a:cs typeface="Times New Roman"/>
              </a:rPr>
              <a:t>I’m fairly traditional in that I usually won’t introduce a film until we’ve covered some solid, applicable  academic theory.  Read the text, listen to lecture, call on students for answers, worksheets.  Standard stuff.</a:t>
            </a:r>
            <a:endParaRPr lang="en-US" sz="8000" dirty="0" smtClean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2F8691-5E50-456E-9FCC-D047D396A73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17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838614"/>
            <a:ext cx="8305800" cy="45961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80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Layering</a:t>
            </a:r>
            <a:endParaRPr lang="en-US" sz="4000" b="1" dirty="0" smtClean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sz="4000" dirty="0" smtClean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000" dirty="0" smtClean="0">
                <a:latin typeface="Times New Roman"/>
                <a:ea typeface="Calibri"/>
                <a:cs typeface="Times New Roman"/>
              </a:rPr>
              <a:t>But, they know that a film is coming.  They also know that there’s much more to it than just watching it.</a:t>
            </a:r>
            <a:endParaRPr lang="en-US" sz="8000" dirty="0" smtClean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2F8691-5E50-456E-9FCC-D047D396A73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484671"/>
            <a:ext cx="8305800" cy="530401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80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Layering</a:t>
            </a:r>
            <a:endParaRPr lang="en-US" sz="4000" b="1" dirty="0" smtClean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sz="4000" dirty="0" smtClean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000" dirty="0" smtClean="0">
                <a:latin typeface="Times New Roman"/>
                <a:ea typeface="Calibri"/>
                <a:cs typeface="Times New Roman"/>
              </a:rPr>
              <a:t>I start out by assigning them to complete a form </a:t>
            </a:r>
            <a:r>
              <a:rPr lang="en-US" sz="4000" b="1" i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while</a:t>
            </a:r>
            <a:r>
              <a:rPr lang="en-US" sz="4000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smtClean="0">
                <a:latin typeface="Times New Roman"/>
                <a:ea typeface="Calibri"/>
                <a:cs typeface="Times New Roman"/>
              </a:rPr>
              <a:t>watching the movie.  The fun quotient starts dropping.</a:t>
            </a:r>
            <a:endParaRPr lang="en-US" sz="8000" dirty="0" smtClean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2F8691-5E50-456E-9FCC-D047D396A73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39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964563"/>
            <a:ext cx="8305800" cy="23442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80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Layering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000" dirty="0" smtClean="0">
                <a:latin typeface="Times New Roman"/>
                <a:ea typeface="Calibri"/>
                <a:cs typeface="Times New Roman"/>
              </a:rPr>
              <a:t>I</a:t>
            </a:r>
            <a:endParaRPr lang="en-US" sz="8000" dirty="0" smtClean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2F8691-5E50-456E-9FCC-D047D396A732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863600"/>
              </p:ext>
            </p:extLst>
          </p:nvPr>
        </p:nvGraphicFramePr>
        <p:xfrm>
          <a:off x="2278063" y="457200"/>
          <a:ext cx="4664075" cy="603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Acrobat Document" r:id="rId3" imgW="4663409" imgH="6034916" progId="AcroExch.Document.11">
                  <p:embed/>
                </p:oleObj>
              </mc:Choice>
              <mc:Fallback>
                <p:oleObj name="Acrobat Document" r:id="rId3" imgW="4663409" imgH="6034916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78063" y="457200"/>
                        <a:ext cx="4664075" cy="6035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203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2F8691-5E50-456E-9FCC-D047D396A732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9501298"/>
              </p:ext>
            </p:extLst>
          </p:nvPr>
        </p:nvGraphicFramePr>
        <p:xfrm>
          <a:off x="2239963" y="411163"/>
          <a:ext cx="4664075" cy="603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Acrobat Document" r:id="rId3" imgW="4663409" imgH="6034916" progId="AcroExch.Document.11">
                  <p:embed/>
                </p:oleObj>
              </mc:Choice>
              <mc:Fallback>
                <p:oleObj name="Acrobat Document" r:id="rId3" imgW="4663409" imgH="6034916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39963" y="411163"/>
                        <a:ext cx="4664075" cy="6035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023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484671"/>
            <a:ext cx="8305800" cy="530401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80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Layering</a:t>
            </a:r>
            <a:endParaRPr lang="en-US" sz="4000" b="1" dirty="0" smtClean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sz="4000" dirty="0" smtClean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000" dirty="0" smtClean="0">
                <a:latin typeface="Times New Roman"/>
                <a:ea typeface="Calibri"/>
                <a:cs typeface="Times New Roman"/>
              </a:rPr>
              <a:t>We then watch the movie. Longer class sessions mean that we can do more in a block of time, but work with what you have.</a:t>
            </a:r>
            <a:endParaRPr lang="en-US" sz="8000" dirty="0" smtClean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2F8691-5E50-456E-9FCC-D047D396A732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51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-223215"/>
            <a:ext cx="8305800" cy="671978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80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Layering</a:t>
            </a:r>
            <a:endParaRPr lang="en-US" sz="4000" b="1" dirty="0" smtClean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sz="4000" dirty="0" smtClean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000" dirty="0" smtClean="0">
                <a:latin typeface="Times New Roman"/>
                <a:ea typeface="Calibri"/>
                <a:cs typeface="Times New Roman"/>
              </a:rPr>
              <a:t>After watching the film (or a segment), we break for discussion.  My layering concept means that we have some structure (and popcorn),but I </a:t>
            </a:r>
            <a:r>
              <a:rPr lang="en-US" sz="4000" dirty="0">
                <a:latin typeface="Times New Roman"/>
                <a:ea typeface="Calibri"/>
                <a:cs typeface="Times New Roman"/>
              </a:rPr>
              <a:t>let the class atmosphere and </a:t>
            </a:r>
            <a:r>
              <a:rPr lang="en-US" sz="4000" dirty="0" smtClean="0">
                <a:latin typeface="Times New Roman"/>
                <a:ea typeface="Calibri"/>
                <a:cs typeface="Times New Roman"/>
              </a:rPr>
              <a:t>dynamics take the lead on the discussion. </a:t>
            </a:r>
            <a:endParaRPr lang="en-US" sz="8000" dirty="0" smtClean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2F8691-5E50-456E-9FCC-D047D396A732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36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2F8691-5E50-456E-9FCC-D047D396A732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5122" name="Picture 2" descr="https://images-na.ssl-images-amazon.com/images/M/MV5BMTIzNDUyMjA4MV5BMl5BanBnXkFtZTYwNDc4ODM3._V1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09600"/>
            <a:ext cx="3840730" cy="5693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22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2F8691-5E50-456E-9FCC-D047D396A732}" type="slidenum">
              <a:rPr lang="en-US" smtClean="0"/>
              <a:pPr/>
              <a:t>28</a:t>
            </a:fld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7809289"/>
              </p:ext>
            </p:extLst>
          </p:nvPr>
        </p:nvGraphicFramePr>
        <p:xfrm>
          <a:off x="2239963" y="411163"/>
          <a:ext cx="4664075" cy="603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Acrobat Document" r:id="rId3" imgW="4663409" imgH="6034916" progId="AcroExch.Document.11">
                  <p:embed/>
                </p:oleObj>
              </mc:Choice>
              <mc:Fallback>
                <p:oleObj name="Acrobat Document" r:id="rId3" imgW="4663409" imgH="6034916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39963" y="411163"/>
                        <a:ext cx="4664075" cy="6035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795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420551"/>
            <a:ext cx="8305800" cy="543225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80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Layering</a:t>
            </a:r>
            <a:endParaRPr lang="en-US" sz="4000" b="1" dirty="0" smtClean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sz="4000" dirty="0" smtClean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000" dirty="0" smtClean="0">
                <a:latin typeface="Times New Roman"/>
                <a:ea typeface="Calibri"/>
                <a:cs typeface="Times New Roman"/>
              </a:rPr>
              <a:t>Let’s watch the </a:t>
            </a:r>
            <a:r>
              <a:rPr lang="en-US" sz="4000" i="1" dirty="0" smtClean="0">
                <a:latin typeface="Times New Roman"/>
                <a:ea typeface="Calibri"/>
                <a:cs typeface="Times New Roman"/>
              </a:rPr>
              <a:t>Mystic River </a:t>
            </a:r>
            <a:r>
              <a:rPr lang="en-US" sz="4000" dirty="0" smtClean="0">
                <a:latin typeface="Times New Roman"/>
                <a:ea typeface="Calibri"/>
                <a:cs typeface="Times New Roman"/>
              </a:rPr>
              <a:t>trailer just to pick up on some themes.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000" dirty="0">
                <a:latin typeface="Times New Roman"/>
                <a:ea typeface="Calibri"/>
                <a:cs typeface="Times New Roman"/>
                <a:hlinkClick r:id="rId2"/>
              </a:rPr>
              <a:t>https://</a:t>
            </a:r>
            <a:r>
              <a:rPr lang="en-US" sz="4000" dirty="0" smtClean="0">
                <a:latin typeface="Times New Roman"/>
                <a:ea typeface="Calibri"/>
                <a:cs typeface="Times New Roman"/>
                <a:hlinkClick r:id="rId2"/>
              </a:rPr>
              <a:t>www.youtube.com/watch?v=6kiCrW4W2So</a:t>
            </a:r>
            <a:endParaRPr lang="en-US" sz="4000" dirty="0" smtClean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2F8691-5E50-456E-9FCC-D047D396A732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59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121771"/>
            <a:ext cx="8305800" cy="402982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8000" b="1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Why Film?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sz="4800" dirty="0" smtClean="0">
              <a:effectLst/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000" dirty="0" smtClean="0">
                <a:effectLst/>
                <a:latin typeface="Times New Roman"/>
                <a:ea typeface="Calibri"/>
                <a:cs typeface="Times New Roman"/>
              </a:rPr>
              <a:t>It teaches through other voices (especially not mine). </a:t>
            </a:r>
            <a:endParaRPr lang="en-US" sz="4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2F8691-5E50-456E-9FCC-D047D396A73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66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-223215"/>
            <a:ext cx="8305800" cy="671978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80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Layering</a:t>
            </a:r>
            <a:endParaRPr lang="en-US" sz="4000" b="1" dirty="0" smtClean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sz="4000" dirty="0" smtClean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000" dirty="0" smtClean="0">
                <a:latin typeface="Times New Roman"/>
                <a:ea typeface="Calibri"/>
                <a:cs typeface="Times New Roman"/>
              </a:rPr>
              <a:t>Discussion takes over the class when students are into the film.  Arguments, opposing viewpoints, </a:t>
            </a:r>
            <a:r>
              <a:rPr lang="en-US" sz="4000" i="1" dirty="0" smtClean="0">
                <a:latin typeface="Times New Roman"/>
                <a:ea typeface="Calibri"/>
                <a:cs typeface="Times New Roman"/>
              </a:rPr>
              <a:t>et cetera</a:t>
            </a:r>
            <a:r>
              <a:rPr lang="en-US" sz="4000" dirty="0" smtClean="0">
                <a:latin typeface="Times New Roman"/>
                <a:ea typeface="Calibri"/>
                <a:cs typeface="Times New Roman"/>
              </a:rPr>
              <a:t>.  If the movie is well-chosen and well-done, then it opens doors for students exploring different perspectives.</a:t>
            </a:r>
            <a:endParaRPr lang="en-US" sz="8000" dirty="0" smtClean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2F8691-5E50-456E-9FCC-D047D396A732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63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-223215"/>
            <a:ext cx="8305800" cy="671978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80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Layering</a:t>
            </a:r>
            <a:endParaRPr lang="en-US" sz="4000" b="1" dirty="0" smtClean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sz="4000" dirty="0" smtClean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000" dirty="0" smtClean="0">
                <a:latin typeface="Times New Roman"/>
                <a:ea typeface="Calibri"/>
                <a:cs typeface="Times New Roman"/>
              </a:rPr>
              <a:t>If I’m lucky, then I can integrate some journal articles or movie reviews into our discussion.  These hopefully will take our discussion in new directions and generate different and deeper </a:t>
            </a:r>
            <a:r>
              <a:rPr lang="en-US" sz="4000" dirty="0" err="1" smtClean="0">
                <a:latin typeface="Times New Roman"/>
                <a:ea typeface="Calibri"/>
                <a:cs typeface="Times New Roman"/>
              </a:rPr>
              <a:t>persepctives</a:t>
            </a:r>
            <a:r>
              <a:rPr lang="en-US" sz="4000" dirty="0" smtClean="0">
                <a:latin typeface="Times New Roman"/>
                <a:ea typeface="Calibri"/>
                <a:cs typeface="Times New Roman"/>
              </a:rPr>
              <a:t>.</a:t>
            </a:r>
            <a:endParaRPr lang="en-US" sz="8000" dirty="0" smtClean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2F8691-5E50-456E-9FCC-D047D396A732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81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192557"/>
            <a:ext cx="8305800" cy="388824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80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Layering</a:t>
            </a:r>
            <a:endParaRPr lang="en-US" sz="4000" b="1" dirty="0" smtClean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sz="4000" dirty="0" smtClean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000" dirty="0" smtClean="0">
                <a:latin typeface="Times New Roman"/>
                <a:ea typeface="Calibri"/>
                <a:cs typeface="Times New Roman"/>
              </a:rPr>
              <a:t>In the case of </a:t>
            </a:r>
            <a:r>
              <a:rPr lang="en-US" sz="4000" i="1" dirty="0" smtClean="0">
                <a:latin typeface="Times New Roman"/>
                <a:ea typeface="Calibri"/>
                <a:cs typeface="Times New Roman"/>
              </a:rPr>
              <a:t>Mystic River</a:t>
            </a:r>
            <a:r>
              <a:rPr lang="en-US" sz="4000" dirty="0" smtClean="0">
                <a:latin typeface="Times New Roman"/>
                <a:ea typeface="Calibri"/>
                <a:cs typeface="Times New Roman"/>
              </a:rPr>
              <a:t>, I assign three journal articles for reading.</a:t>
            </a:r>
            <a:endParaRPr lang="en-US" sz="8000" dirty="0" smtClean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2F8691-5E50-456E-9FCC-D047D396A732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39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2F8691-5E50-456E-9FCC-D047D396A732}" type="slidenum">
              <a:rPr lang="en-US" smtClean="0"/>
              <a:pPr/>
              <a:t>33</a:t>
            </a:fld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5457981"/>
              </p:ext>
            </p:extLst>
          </p:nvPr>
        </p:nvGraphicFramePr>
        <p:xfrm>
          <a:off x="2251075" y="427038"/>
          <a:ext cx="4640263" cy="600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Acrobat Document" r:id="rId3" imgW="4640526" imgH="6004426" progId="AcroExch.Document.11">
                  <p:embed/>
                </p:oleObj>
              </mc:Choice>
              <mc:Fallback>
                <p:oleObj name="Acrobat Document" r:id="rId3" imgW="4640526" imgH="6004426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51075" y="427038"/>
                        <a:ext cx="4640263" cy="6003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885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2F8691-5E50-456E-9FCC-D047D396A732}" type="slidenum">
              <a:rPr lang="en-US" smtClean="0"/>
              <a:pPr/>
              <a:t>34</a:t>
            </a:fld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809956"/>
              </p:ext>
            </p:extLst>
          </p:nvPr>
        </p:nvGraphicFramePr>
        <p:xfrm>
          <a:off x="2251075" y="427038"/>
          <a:ext cx="4640263" cy="600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Acrobat Document" r:id="rId3" imgW="4640526" imgH="6004426" progId="AcroExch.Document.11">
                  <p:embed/>
                </p:oleObj>
              </mc:Choice>
              <mc:Fallback>
                <p:oleObj name="Acrobat Document" r:id="rId3" imgW="4640526" imgH="6004426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51075" y="427038"/>
                        <a:ext cx="4640263" cy="6003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28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2F8691-5E50-456E-9FCC-D047D396A732}" type="slidenum">
              <a:rPr lang="en-US" smtClean="0"/>
              <a:pPr/>
              <a:t>35</a:t>
            </a:fld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5364820"/>
              </p:ext>
            </p:extLst>
          </p:nvPr>
        </p:nvGraphicFramePr>
        <p:xfrm>
          <a:off x="2239963" y="411163"/>
          <a:ext cx="4664075" cy="603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Acrobat Document" r:id="rId3" imgW="4663409" imgH="6034916" progId="AcroExch.Document.11">
                  <p:embed/>
                </p:oleObj>
              </mc:Choice>
              <mc:Fallback>
                <p:oleObj name="Acrobat Document" r:id="rId3" imgW="4663409" imgH="6034916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39963" y="411163"/>
                        <a:ext cx="4664075" cy="6035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943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30728"/>
            <a:ext cx="8305800" cy="601190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80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Layering</a:t>
            </a:r>
            <a:endParaRPr lang="en-US" sz="4000" b="1" dirty="0" smtClean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sz="4000" dirty="0" smtClean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000" dirty="0" smtClean="0">
                <a:latin typeface="Times New Roman"/>
                <a:ea typeface="Calibri"/>
                <a:cs typeface="Times New Roman"/>
              </a:rPr>
              <a:t>After students have watched the film, taken notes about the film, discussed the film, integrated learning from the text, and read the journal articles, then the fun starts.</a:t>
            </a:r>
            <a:endParaRPr lang="en-US" sz="8000" dirty="0" smtClean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2F8691-5E50-456E-9FCC-D047D396A732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57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838614"/>
            <a:ext cx="8305800" cy="45961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80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Layering</a:t>
            </a:r>
            <a:endParaRPr lang="en-US" sz="4000" b="1" dirty="0" smtClean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sz="4000" dirty="0" smtClean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000" dirty="0" smtClean="0">
                <a:latin typeface="Times New Roman"/>
                <a:ea typeface="Calibri"/>
                <a:cs typeface="Times New Roman"/>
              </a:rPr>
              <a:t>For better or worse, I use the word layering to describe the process</a:t>
            </a:r>
            <a:r>
              <a:rPr lang="en-US" sz="4000" dirty="0">
                <a:latin typeface="Times New Roman"/>
                <a:ea typeface="Calibri"/>
                <a:cs typeface="Times New Roman"/>
              </a:rPr>
              <a:t>. </a:t>
            </a:r>
            <a:r>
              <a:rPr lang="en-US" sz="4000" dirty="0" smtClean="0">
                <a:latin typeface="Times New Roman"/>
                <a:ea typeface="Calibri"/>
                <a:cs typeface="Times New Roman"/>
              </a:rPr>
              <a:t> The final layer consists of a worksheet.</a:t>
            </a:r>
            <a:endParaRPr lang="en-US" sz="8000" dirty="0" smtClean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2F8691-5E50-456E-9FCC-D047D396A732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35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30728"/>
            <a:ext cx="8305800" cy="601190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80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Layering</a:t>
            </a:r>
            <a:endParaRPr lang="en-US" sz="4000" b="1" dirty="0" smtClean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sz="4000" dirty="0" smtClean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000" dirty="0" smtClean="0">
                <a:latin typeface="Times New Roman"/>
                <a:ea typeface="Calibri"/>
                <a:cs typeface="Times New Roman"/>
              </a:rPr>
              <a:t>My worksheets consist of a variety of objective and subjective items that cover Bloom’s taxonomy from top to bottom.  Here are some sample questions from </a:t>
            </a:r>
            <a:r>
              <a:rPr lang="en-US" sz="4000" i="1" dirty="0">
                <a:latin typeface="Times New Roman"/>
                <a:ea typeface="Calibri"/>
                <a:cs typeface="Times New Roman"/>
              </a:rPr>
              <a:t>Mystic River </a:t>
            </a:r>
            <a:r>
              <a:rPr lang="en-US" sz="4000" dirty="0" smtClean="0">
                <a:latin typeface="Times New Roman"/>
                <a:ea typeface="Calibri"/>
                <a:cs typeface="Times New Roman"/>
              </a:rPr>
              <a:t>worksheet.</a:t>
            </a:r>
            <a:endParaRPr lang="en-US" sz="8000" dirty="0" smtClean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2F8691-5E50-456E-9FCC-D047D396A732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59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2F8691-5E50-456E-9FCC-D047D396A732}" type="slidenum">
              <a:rPr lang="en-US" smtClean="0"/>
              <a:pPr/>
              <a:t>39</a:t>
            </a:fld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5828562"/>
              </p:ext>
            </p:extLst>
          </p:nvPr>
        </p:nvGraphicFramePr>
        <p:xfrm>
          <a:off x="2239963" y="411163"/>
          <a:ext cx="4664075" cy="603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Acrobat Document" r:id="rId3" imgW="4663409" imgH="6034916" progId="AcroExch.Document.11">
                  <p:embed/>
                </p:oleObj>
              </mc:Choice>
              <mc:Fallback>
                <p:oleObj name="Acrobat Document" r:id="rId3" imgW="4663409" imgH="6034916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39963" y="411163"/>
                        <a:ext cx="4664075" cy="6035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43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057650"/>
            <a:ext cx="8305800" cy="415806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8000" b="1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Why Film?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sz="4800" dirty="0" smtClean="0">
              <a:effectLst/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000" dirty="0" smtClean="0">
                <a:effectLst/>
                <a:latin typeface="Times New Roman"/>
                <a:ea typeface="Calibri"/>
                <a:cs typeface="Times New Roman"/>
              </a:rPr>
              <a:t>It captures students’ attention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000" dirty="0" smtClean="0">
                <a:latin typeface="Times New Roman"/>
                <a:ea typeface="Calibri"/>
                <a:cs typeface="Times New Roman"/>
              </a:rPr>
              <a:t>(and competes with technology)</a:t>
            </a:r>
            <a:r>
              <a:rPr lang="en-US" sz="4000" dirty="0" smtClean="0">
                <a:effectLst/>
                <a:latin typeface="Times New Roman"/>
                <a:ea typeface="Calibri"/>
                <a:cs typeface="Times New Roman"/>
              </a:rPr>
              <a:t>. </a:t>
            </a:r>
            <a:endParaRPr lang="en-US" sz="4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2F8691-5E50-456E-9FCC-D047D396A73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82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2F8691-5E50-456E-9FCC-D047D396A732}" type="slidenum">
              <a:rPr lang="en-US" smtClean="0"/>
              <a:pPr/>
              <a:t>40</a:t>
            </a:fld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0423754"/>
              </p:ext>
            </p:extLst>
          </p:nvPr>
        </p:nvGraphicFramePr>
        <p:xfrm>
          <a:off x="2239963" y="411163"/>
          <a:ext cx="4664075" cy="603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Acrobat Document" r:id="rId3" imgW="4663409" imgH="6034916" progId="AcroExch.Document.11">
                  <p:embed/>
                </p:oleObj>
              </mc:Choice>
              <mc:Fallback>
                <p:oleObj name="Acrobat Document" r:id="rId3" imgW="4663409" imgH="6034916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39963" y="411163"/>
                        <a:ext cx="4664075" cy="6035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535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2F8691-5E50-456E-9FCC-D047D396A732}" type="slidenum">
              <a:rPr lang="en-US" smtClean="0"/>
              <a:pPr/>
              <a:t>41</a:t>
            </a:fld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6780162"/>
              </p:ext>
            </p:extLst>
          </p:nvPr>
        </p:nvGraphicFramePr>
        <p:xfrm>
          <a:off x="2239963" y="411163"/>
          <a:ext cx="4664075" cy="603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Acrobat Document" r:id="rId3" imgW="4663409" imgH="6034916" progId="AcroExch.Document.11">
                  <p:embed/>
                </p:oleObj>
              </mc:Choice>
              <mc:Fallback>
                <p:oleObj name="Acrobat Document" r:id="rId3" imgW="4663409" imgH="6034916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39963" y="411163"/>
                        <a:ext cx="4664075" cy="6035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141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30728"/>
            <a:ext cx="8305800" cy="601190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80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Layering</a:t>
            </a:r>
            <a:endParaRPr lang="en-US" sz="4000" b="1" dirty="0" smtClean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sz="4000" dirty="0" smtClean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000" dirty="0" smtClean="0">
                <a:latin typeface="Times New Roman"/>
                <a:ea typeface="Calibri"/>
                <a:cs typeface="Times New Roman"/>
              </a:rPr>
              <a:t>I hear a lot about how difficult the worksheets can be.  However, I just received this assessment from a struggling white collar crime student a few days ago at the end of that course.</a:t>
            </a:r>
            <a:endParaRPr lang="en-US" sz="8000" dirty="0" smtClean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2F8691-5E50-456E-9FCC-D047D396A732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838614"/>
            <a:ext cx="8305800" cy="45961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80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Layering</a:t>
            </a:r>
            <a:endParaRPr lang="en-US" sz="4000" b="1" dirty="0" smtClean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sz="4000" dirty="0" smtClean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000" dirty="0" smtClean="0">
                <a:latin typeface="Times New Roman"/>
                <a:ea typeface="Calibri"/>
                <a:cs typeface="Times New Roman"/>
              </a:rPr>
              <a:t>“Movies were a great Tool to help visualize the points and put it in a more understandable aspect.”</a:t>
            </a:r>
            <a:endParaRPr lang="en-US" sz="8000" dirty="0" smtClean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2F8691-5E50-456E-9FCC-D047D396A732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52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767828"/>
            <a:ext cx="8305800" cy="473770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8000" b="1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Why Film?</a:t>
            </a:r>
            <a:endParaRPr lang="en-US" sz="4800" dirty="0" smtClean="0">
              <a:effectLst/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sz="4800" dirty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000" dirty="0" smtClean="0">
                <a:effectLst/>
                <a:latin typeface="Times New Roman"/>
                <a:ea typeface="Calibri"/>
                <a:cs typeface="Times New Roman"/>
              </a:rPr>
              <a:t>It presents a sophisticated </a:t>
            </a:r>
            <a:r>
              <a:rPr lang="en-US" sz="4000" dirty="0" smtClean="0">
                <a:latin typeface="Times New Roman"/>
                <a:ea typeface="Calibri"/>
                <a:cs typeface="Times New Roman"/>
              </a:rPr>
              <a:t>and well-done message (if I’ve done a good job picking the film).</a:t>
            </a:r>
            <a:endParaRPr lang="en-US" sz="4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2F8691-5E50-456E-9FCC-D047D396A73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30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057650"/>
            <a:ext cx="8305800" cy="415806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8000" b="1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Why Film?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sz="4800" dirty="0" smtClean="0">
              <a:effectLst/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000" dirty="0" smtClean="0">
                <a:effectLst/>
                <a:latin typeface="Times New Roman"/>
                <a:ea typeface="Calibri"/>
                <a:cs typeface="Times New Roman"/>
              </a:rPr>
              <a:t>It reinforces other messages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000" dirty="0" smtClean="0">
                <a:latin typeface="Times New Roman"/>
                <a:ea typeface="Calibri"/>
                <a:cs typeface="Times New Roman"/>
              </a:rPr>
              <a:t>(that I’ve already introduced)</a:t>
            </a:r>
            <a:r>
              <a:rPr lang="en-US" sz="4000" dirty="0" smtClean="0">
                <a:effectLst/>
                <a:latin typeface="Times New Roman"/>
                <a:ea typeface="Calibri"/>
                <a:cs typeface="Times New Roman"/>
              </a:rPr>
              <a:t>.</a:t>
            </a:r>
            <a:endParaRPr lang="en-US" sz="4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2F8691-5E50-456E-9FCC-D047D396A73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44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439372"/>
            <a:ext cx="8305800" cy="139461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80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Who said that?</a:t>
            </a:r>
            <a:r>
              <a:rPr lang="en-US" sz="80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en-US" sz="8000" b="1" dirty="0" smtClean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2F8691-5E50-456E-9FCC-D047D396A73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65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-110363"/>
            <a:ext cx="8305800" cy="649408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80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Who said that?</a:t>
            </a:r>
            <a:endParaRPr lang="en-US" sz="4000" b="1" dirty="0" smtClean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sz="4000" b="1" dirty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000" dirty="0" smtClean="0">
                <a:latin typeface="Times New Roman"/>
                <a:ea typeface="Calibri"/>
                <a:cs typeface="Times New Roman"/>
              </a:rPr>
              <a:t>“[C]</a:t>
            </a:r>
            <a:r>
              <a:rPr lang="en-US" sz="4000" dirty="0" err="1" smtClean="0">
                <a:latin typeface="Times New Roman"/>
                <a:ea typeface="Calibri"/>
                <a:cs typeface="Times New Roman"/>
              </a:rPr>
              <a:t>ritical</a:t>
            </a:r>
            <a:r>
              <a:rPr lang="en-US" sz="40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>
                <a:latin typeface="Times New Roman"/>
                <a:ea typeface="Calibri"/>
                <a:cs typeface="Times New Roman"/>
              </a:rPr>
              <a:t>studies of film &amp; media reveal significant insight to prevailing social power structures, modes of communication and persuasion, and forms of entertainment</a:t>
            </a:r>
            <a:r>
              <a:rPr lang="en-US" sz="4000" dirty="0" smtClean="0">
                <a:latin typeface="Times New Roman"/>
                <a:ea typeface="Calibri"/>
                <a:cs typeface="Times New Roman"/>
              </a:rPr>
              <a:t>.”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000" dirty="0" smtClean="0">
                <a:latin typeface="Times New Roman"/>
                <a:ea typeface="Calibri"/>
                <a:cs typeface="Times New Roman"/>
              </a:rPr>
              <a:t>https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://www.depts.ttu.edu/english/grad_degrees/FMStudies_default.php </a:t>
            </a:r>
            <a:endParaRPr lang="en-US" sz="2000" dirty="0" smtClean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2F8691-5E50-456E-9FCC-D047D396A73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00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-223215"/>
            <a:ext cx="8305800" cy="671978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80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Who said that?</a:t>
            </a:r>
            <a:endParaRPr lang="en-US" sz="4000" dirty="0" smtClean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sz="4000" dirty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000" dirty="0" smtClean="0">
                <a:latin typeface="Times New Roman"/>
                <a:ea typeface="Calibri"/>
                <a:cs typeface="Times New Roman"/>
              </a:rPr>
              <a:t>“Crime films are one of the world’s most effective means of debating issues of crime and justice.  . . .  [T]hey invite us to participate in global examinations of social problems while keeping us entertained. / </a:t>
            </a:r>
            <a:endParaRPr lang="en-US" sz="2000" dirty="0" smtClean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2F8691-5E50-456E-9FCC-D047D396A73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72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Mylar</Template>
  <TotalTime>350</TotalTime>
  <Words>1044</Words>
  <Application>Microsoft Office PowerPoint</Application>
  <PresentationFormat>On-screen Show (4:3)</PresentationFormat>
  <Paragraphs>149</Paragraphs>
  <Slides>43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Arial</vt:lpstr>
      <vt:lpstr>Calibri</vt:lpstr>
      <vt:lpstr>Corbel</vt:lpstr>
      <vt:lpstr>Tahoma</vt:lpstr>
      <vt:lpstr>Times New Roman</vt:lpstr>
      <vt:lpstr>Tunga</vt:lpstr>
      <vt:lpstr>Mylar</vt:lpstr>
      <vt:lpstr>Acrobat Document</vt:lpstr>
      <vt:lpstr>The Layered Use of  Film in Criminal Justice Studies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David</dc:creator>
  <cp:lastModifiedBy>Chris Bollinger</cp:lastModifiedBy>
  <cp:revision>32</cp:revision>
  <dcterms:created xsi:type="dcterms:W3CDTF">2016-01-19T00:23:35Z</dcterms:created>
  <dcterms:modified xsi:type="dcterms:W3CDTF">2017-05-02T15:30:55Z</dcterms:modified>
</cp:coreProperties>
</file>