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57" r:id="rId4"/>
    <p:sldId id="260" r:id="rId5"/>
    <p:sldId id="261" r:id="rId6"/>
    <p:sldId id="262" r:id="rId7"/>
    <p:sldId id="263" r:id="rId8"/>
    <p:sldId id="264" r:id="rId9"/>
    <p:sldId id="267" r:id="rId10"/>
    <p:sldId id="266" r:id="rId11"/>
    <p:sldId id="268" r:id="rId12"/>
    <p:sldId id="278" r:id="rId13"/>
    <p:sldId id="279" r:id="rId14"/>
    <p:sldId id="281" r:id="rId15"/>
    <p:sldId id="258" r:id="rId16"/>
    <p:sldId id="259" r:id="rId17"/>
    <p:sldId id="269" r:id="rId18"/>
    <p:sldId id="270" r:id="rId19"/>
    <p:sldId id="282" r:id="rId20"/>
    <p:sldId id="275" r:id="rId21"/>
    <p:sldId id="272" r:id="rId22"/>
    <p:sldId id="271" r:id="rId23"/>
    <p:sldId id="276" r:id="rId24"/>
    <p:sldId id="277" r:id="rId25"/>
    <p:sldId id="273" r:id="rId26"/>
    <p:sldId id="27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7C4923F-7836-42CF-9E7F-2100DB445828}" type="datetimeFigureOut">
              <a:rPr lang="en-US" smtClean="0"/>
              <a:t>5/14/2017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D35946F-09A0-49D3-8553-B5D8FD580D5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C4923F-7836-42CF-9E7F-2100DB445828}"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5946F-09A0-49D3-8553-B5D8FD580D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C4923F-7836-42CF-9E7F-2100DB445828}"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5946F-09A0-49D3-8553-B5D8FD580D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7C4923F-7836-42CF-9E7F-2100DB445828}"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5946F-09A0-49D3-8553-B5D8FD580D5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7C4923F-7836-42CF-9E7F-2100DB445828}" type="datetimeFigureOut">
              <a:rPr lang="en-US" smtClean="0"/>
              <a:t>5/14/2017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D35946F-09A0-49D3-8553-B5D8FD580D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7C4923F-7836-42CF-9E7F-2100DB445828}"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5946F-09A0-49D3-8553-B5D8FD580D5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7C4923F-7836-42CF-9E7F-2100DB445828}" type="datetimeFigureOut">
              <a:rPr lang="en-US" smtClean="0"/>
              <a:t>5/14/2017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5946F-09A0-49D3-8553-B5D8FD580D5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7C4923F-7836-42CF-9E7F-2100DB445828}" type="datetimeFigureOut">
              <a:rPr lang="en-US" smtClean="0"/>
              <a:t>5/14/2017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5946F-09A0-49D3-8553-B5D8FD580D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4923F-7836-42CF-9E7F-2100DB445828}" type="datetimeFigureOut">
              <a:rPr lang="en-US" smtClean="0"/>
              <a:t>5/14/2017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5946F-09A0-49D3-8553-B5D8FD580D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7C4923F-7836-42CF-9E7F-2100DB445828}"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5946F-09A0-49D3-8553-B5D8FD580D5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7C4923F-7836-42CF-9E7F-2100DB445828}" type="datetimeFigureOut">
              <a:rPr lang="en-US" smtClean="0"/>
              <a:t>5/14/2017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D35946F-09A0-49D3-8553-B5D8FD580D5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7C4923F-7836-42CF-9E7F-2100DB445828}" type="datetimeFigureOut">
              <a:rPr lang="en-US" smtClean="0"/>
              <a:t>5/14/2017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D35946F-09A0-49D3-8553-B5D8FD580D5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jspMsc29-wg&amp;index=4&amp;list=PLlH1bG-xJ7B6Csod6qZ40dJNAjLR-02D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bbc.co.uk/weather/coast_and_sea/tide_tables/2/113#tide-detail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Reza Abbasian</a:t>
            </a:r>
          </a:p>
          <a:p>
            <a:r>
              <a:rPr lang="en-US" dirty="0"/>
              <a:t>John T. Sieben</a:t>
            </a:r>
          </a:p>
          <a:p>
            <a:r>
              <a:rPr lang="en-US" dirty="0"/>
              <a:t>Texas Lutheran University</a:t>
            </a:r>
          </a:p>
        </p:txBody>
      </p:sp>
      <p:sp>
        <p:nvSpPr>
          <p:cNvPr id="2" name="Title 1"/>
          <p:cNvSpPr>
            <a:spLocks noGrp="1"/>
          </p:cNvSpPr>
          <p:nvPr>
            <p:ph type="ctrTitle"/>
          </p:nvPr>
        </p:nvSpPr>
        <p:spPr/>
        <p:txBody>
          <a:bodyPr/>
          <a:lstStyle/>
          <a:p>
            <a:r>
              <a:rPr lang="en-US" dirty="0"/>
              <a:t>Inverting a Classroom:</a:t>
            </a:r>
            <a:br>
              <a:rPr lang="en-US" dirty="0"/>
            </a:br>
            <a:r>
              <a:rPr lang="en-US" dirty="0"/>
              <a:t>Nuts and Bolts</a:t>
            </a:r>
          </a:p>
        </p:txBody>
      </p:sp>
    </p:spTree>
    <p:extLst>
      <p:ext uri="{BB962C8B-B14F-4D97-AF65-F5344CB8AC3E}">
        <p14:creationId xmlns:p14="http://schemas.microsoft.com/office/powerpoint/2010/main" val="2525503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this relates to the Inverted Classroom</a:t>
            </a:r>
          </a:p>
        </p:txBody>
      </p:sp>
      <p:sp>
        <p:nvSpPr>
          <p:cNvPr id="3" name="Content Placeholder 2"/>
          <p:cNvSpPr>
            <a:spLocks noGrp="1"/>
          </p:cNvSpPr>
          <p:nvPr>
            <p:ph sz="quarter" idx="1"/>
          </p:nvPr>
        </p:nvSpPr>
        <p:spPr/>
        <p:txBody>
          <a:bodyPr/>
          <a:lstStyle/>
          <a:p>
            <a:endParaRPr lang="en-US" dirty="0"/>
          </a:p>
          <a:p>
            <a:r>
              <a:rPr lang="en-US" dirty="0"/>
              <a:t>The expectation that students will use text and videos for their introduction to content moves this part of your course from passive learning to active learning.  THE STUDENT BECOMES AN </a:t>
            </a:r>
            <a:r>
              <a:rPr lang="en-US" u="sng" dirty="0"/>
              <a:t>ACTIVE PARTICIPANT </a:t>
            </a:r>
            <a:r>
              <a:rPr lang="en-US" dirty="0"/>
              <a:t>IN THE LEARNING PROCESS.</a:t>
            </a:r>
          </a:p>
        </p:txBody>
      </p:sp>
    </p:spTree>
    <p:extLst>
      <p:ext uri="{BB962C8B-B14F-4D97-AF65-F5344CB8AC3E}">
        <p14:creationId xmlns:p14="http://schemas.microsoft.com/office/powerpoint/2010/main" val="4235937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SRL and the Inverted Classroom</a:t>
            </a:r>
          </a:p>
        </p:txBody>
      </p:sp>
      <p:sp>
        <p:nvSpPr>
          <p:cNvPr id="3" name="Content Placeholder 2"/>
          <p:cNvSpPr>
            <a:spLocks noGrp="1"/>
          </p:cNvSpPr>
          <p:nvPr>
            <p:ph sz="quarter" idx="1"/>
          </p:nvPr>
        </p:nvSpPr>
        <p:spPr/>
        <p:txBody>
          <a:bodyPr/>
          <a:lstStyle/>
          <a:p>
            <a:r>
              <a:rPr lang="en-US" dirty="0"/>
              <a:t>Group projects give the student opportunity to test his/her knowledge and to learn from the insight of peers.  In this way students collectively and individually monitor their own progress.</a:t>
            </a:r>
          </a:p>
        </p:txBody>
      </p:sp>
    </p:spTree>
    <p:extLst>
      <p:ext uri="{BB962C8B-B14F-4D97-AF65-F5344CB8AC3E}">
        <p14:creationId xmlns:p14="http://schemas.microsoft.com/office/powerpoint/2010/main" val="3020403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95400" y="533400"/>
            <a:ext cx="6400800" cy="990600"/>
          </a:xfrm>
        </p:spPr>
        <p:txBody>
          <a:bodyPr/>
          <a:lstStyle/>
          <a:p>
            <a:r>
              <a:rPr lang="en-US" sz="4400" dirty="0"/>
              <a:t>As students work on projects</a:t>
            </a:r>
          </a:p>
          <a:p>
            <a:endParaRPr lang="en-US" dirty="0"/>
          </a:p>
        </p:txBody>
      </p:sp>
      <p:sp>
        <p:nvSpPr>
          <p:cNvPr id="3" name="Title 2"/>
          <p:cNvSpPr>
            <a:spLocks noGrp="1"/>
          </p:cNvSpPr>
          <p:nvPr>
            <p:ph type="ctrTitle"/>
          </p:nvPr>
        </p:nvSpPr>
        <p:spPr>
          <a:xfrm>
            <a:off x="381000" y="3505200"/>
            <a:ext cx="8229600" cy="1470025"/>
          </a:xfrm>
        </p:spPr>
        <p:txBody>
          <a:bodyPr>
            <a:normAutofit fontScale="90000"/>
          </a:bodyPr>
          <a:lstStyle/>
          <a:p>
            <a:r>
              <a:rPr lang="en-US" sz="3600" dirty="0"/>
              <a:t>You will be amazed at what they know</a:t>
            </a:r>
            <a:br>
              <a:rPr lang="en-US" sz="3600" dirty="0"/>
            </a:br>
            <a:r>
              <a:rPr lang="en-US" sz="3600" dirty="0"/>
              <a:t>and </a:t>
            </a:r>
            <a:br>
              <a:rPr lang="en-US" sz="3600" dirty="0"/>
            </a:br>
            <a:r>
              <a:rPr lang="en-US" sz="3600" dirty="0"/>
              <a:t>appalled at their lack of knowledge</a:t>
            </a:r>
          </a:p>
        </p:txBody>
      </p:sp>
      <p:sp>
        <p:nvSpPr>
          <p:cNvPr id="4" name="TextBox 3"/>
          <p:cNvSpPr txBox="1"/>
          <p:nvPr/>
        </p:nvSpPr>
        <p:spPr>
          <a:xfrm>
            <a:off x="1600200" y="1745158"/>
            <a:ext cx="6096000" cy="769441"/>
          </a:xfrm>
          <a:prstGeom prst="rect">
            <a:avLst/>
          </a:prstGeom>
          <a:noFill/>
        </p:spPr>
        <p:txBody>
          <a:bodyPr wrap="square" rtlCol="0">
            <a:spAutoFit/>
          </a:bodyPr>
          <a:lstStyle/>
          <a:p>
            <a:r>
              <a:rPr lang="en-US" sz="4400" dirty="0"/>
              <a:t>Circulate through your class</a:t>
            </a:r>
          </a:p>
        </p:txBody>
      </p:sp>
    </p:spTree>
    <p:extLst>
      <p:ext uri="{BB962C8B-B14F-4D97-AF65-F5344CB8AC3E}">
        <p14:creationId xmlns:p14="http://schemas.microsoft.com/office/powerpoint/2010/main" val="2748205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 you circulate through your students</a:t>
            </a:r>
          </a:p>
        </p:txBody>
      </p:sp>
      <p:sp>
        <p:nvSpPr>
          <p:cNvPr id="3" name="Content Placeholder 2"/>
          <p:cNvSpPr>
            <a:spLocks noGrp="1"/>
          </p:cNvSpPr>
          <p:nvPr>
            <p:ph sz="quarter" idx="1"/>
          </p:nvPr>
        </p:nvSpPr>
        <p:spPr/>
        <p:txBody>
          <a:bodyPr/>
          <a:lstStyle/>
          <a:p>
            <a:r>
              <a:rPr lang="en-US" dirty="0"/>
              <a:t>You will learn who is contributing to the group effort.</a:t>
            </a:r>
          </a:p>
          <a:p>
            <a:r>
              <a:rPr lang="en-US" dirty="0"/>
              <a:t>What facts, techniques, tricks and tips </a:t>
            </a:r>
            <a:r>
              <a:rPr lang="en-US" u="sng" dirty="0"/>
              <a:t>you</a:t>
            </a:r>
            <a:r>
              <a:rPr lang="en-US" dirty="0"/>
              <a:t> might contribute to the entire class (think mini-lecture)</a:t>
            </a:r>
          </a:p>
          <a:p>
            <a:r>
              <a:rPr lang="en-US" dirty="0"/>
              <a:t>You will learn approaches you may not have previously encountered.</a:t>
            </a:r>
          </a:p>
          <a:p>
            <a:r>
              <a:rPr lang="en-US" dirty="0"/>
              <a:t>You will find amazing ways that your instructions can be misinterpreted.</a:t>
            </a:r>
          </a:p>
        </p:txBody>
      </p:sp>
    </p:spTree>
    <p:extLst>
      <p:ext uri="{BB962C8B-B14F-4D97-AF65-F5344CB8AC3E}">
        <p14:creationId xmlns:p14="http://schemas.microsoft.com/office/powerpoint/2010/main" val="4271610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Strategy: Planning for Success</a:t>
            </a:r>
          </a:p>
        </p:txBody>
      </p:sp>
    </p:spTree>
    <p:extLst>
      <p:ext uri="{BB962C8B-B14F-4D97-AF65-F5344CB8AC3E}">
        <p14:creationId xmlns:p14="http://schemas.microsoft.com/office/powerpoint/2010/main" val="2762399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a:t>
            </a:r>
          </a:p>
        </p:txBody>
      </p:sp>
      <p:sp>
        <p:nvSpPr>
          <p:cNvPr id="3" name="Content Placeholder 2"/>
          <p:cNvSpPr>
            <a:spLocks noGrp="1"/>
          </p:cNvSpPr>
          <p:nvPr>
            <p:ph sz="quarter" idx="1"/>
          </p:nvPr>
        </p:nvSpPr>
        <p:spPr/>
        <p:txBody>
          <a:bodyPr/>
          <a:lstStyle/>
          <a:p>
            <a:r>
              <a:rPr lang="en-US" dirty="0"/>
              <a:t>Outline your week’s work</a:t>
            </a:r>
          </a:p>
          <a:p>
            <a:pPr lvl="1"/>
            <a:r>
              <a:rPr lang="en-US" dirty="0"/>
              <a:t>What do you want to cover?</a:t>
            </a:r>
          </a:p>
          <a:p>
            <a:pPr lvl="1"/>
            <a:r>
              <a:rPr lang="en-US" dirty="0"/>
              <a:t>Break the material into a series of short presentations</a:t>
            </a:r>
          </a:p>
          <a:p>
            <a:pPr lvl="1"/>
            <a:r>
              <a:rPr lang="en-US" dirty="0"/>
              <a:t>Find videos (or create your own) and/or readings that acquaint the student with the basic material.</a:t>
            </a:r>
          </a:p>
          <a:p>
            <a:pPr lvl="1"/>
            <a:r>
              <a:rPr lang="en-US" dirty="0"/>
              <a:t>Keep video and/or readings short (5 to 10 minutes as a guide)</a:t>
            </a:r>
          </a:p>
          <a:p>
            <a:pPr lvl="1"/>
            <a:r>
              <a:rPr lang="en-US" dirty="0"/>
              <a:t>A series of activities is perfectly acceptable.</a:t>
            </a:r>
          </a:p>
          <a:p>
            <a:pPr lvl="1"/>
            <a:r>
              <a:rPr lang="en-US" dirty="0"/>
              <a:t>Assign “drill” problems as needed.</a:t>
            </a:r>
          </a:p>
          <a:p>
            <a:pPr lvl="1"/>
            <a:r>
              <a:rPr lang="en-US" dirty="0"/>
              <a:t>Assign short on-line quiz.</a:t>
            </a:r>
          </a:p>
        </p:txBody>
      </p:sp>
    </p:spTree>
    <p:extLst>
      <p:ext uri="{BB962C8B-B14F-4D97-AF65-F5344CB8AC3E}">
        <p14:creationId xmlns:p14="http://schemas.microsoft.com/office/powerpoint/2010/main" val="3268708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Problems and Projects: </a:t>
            </a:r>
            <a:br>
              <a:rPr lang="en-US" dirty="0"/>
            </a:br>
            <a:r>
              <a:rPr lang="en-US" dirty="0"/>
              <a:t>Beyond the Basics</a:t>
            </a:r>
          </a:p>
        </p:txBody>
      </p:sp>
      <p:sp>
        <p:nvSpPr>
          <p:cNvPr id="3" name="Content Placeholder 2"/>
          <p:cNvSpPr>
            <a:spLocks noGrp="1"/>
          </p:cNvSpPr>
          <p:nvPr>
            <p:ph sz="quarter" idx="1"/>
          </p:nvPr>
        </p:nvSpPr>
        <p:spPr/>
        <p:txBody>
          <a:bodyPr/>
          <a:lstStyle/>
          <a:p>
            <a:r>
              <a:rPr lang="en-US" dirty="0"/>
              <a:t>Good projects often start with data</a:t>
            </a:r>
          </a:p>
          <a:p>
            <a:pPr lvl="1"/>
            <a:r>
              <a:rPr lang="en-US" dirty="0"/>
              <a:t>e.g. a price-demand relation does not arise from an equation, rather the equation arises from data.</a:t>
            </a:r>
          </a:p>
          <a:p>
            <a:pPr lvl="1"/>
            <a:r>
              <a:rPr lang="en-US" dirty="0"/>
              <a:t>Problems that put together more than one topic or are important applications of a topic are essential.</a:t>
            </a:r>
          </a:p>
          <a:p>
            <a:pPr lvl="1"/>
            <a:r>
              <a:rPr lang="en-US" dirty="0"/>
              <a:t>Good problems may be in your text, may be found in literature, may come from your experience, may be suggested by your colleagues.</a:t>
            </a:r>
          </a:p>
          <a:p>
            <a:pPr lvl="1"/>
            <a:r>
              <a:rPr lang="en-US" dirty="0"/>
              <a:t>The previous bullet suggest we need to talk with each other about what we are doing.</a:t>
            </a:r>
          </a:p>
        </p:txBody>
      </p:sp>
    </p:spTree>
    <p:extLst>
      <p:ext uri="{BB962C8B-B14F-4D97-AF65-F5344CB8AC3E}">
        <p14:creationId xmlns:p14="http://schemas.microsoft.com/office/powerpoint/2010/main" val="3687040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1143000"/>
          </a:xfrm>
        </p:spPr>
        <p:txBody>
          <a:bodyPr>
            <a:normAutofit fontScale="90000"/>
          </a:bodyPr>
          <a:lstStyle/>
          <a:p>
            <a:r>
              <a:rPr lang="en-US" dirty="0"/>
              <a:t>Presentation of Video Lesson</a:t>
            </a:r>
            <a:br>
              <a:rPr lang="en-US" dirty="0"/>
            </a:br>
            <a:r>
              <a:rPr lang="en-US" sz="3100" b="1" dirty="0">
                <a:solidFill>
                  <a:srgbClr val="FF0000"/>
                </a:solidFill>
              </a:rPr>
              <a:t>Each lesson gets a cover page</a:t>
            </a:r>
            <a:br>
              <a:rPr lang="en-US" sz="3100" b="1" dirty="0">
                <a:solidFill>
                  <a:srgbClr val="FF0000"/>
                </a:solidFill>
              </a:rPr>
            </a:br>
            <a:endParaRPr lang="en-US" sz="3100" b="1" dirty="0">
              <a:solidFill>
                <a:srgbClr val="FF0000"/>
              </a:solidFill>
            </a:endParaRPr>
          </a:p>
        </p:txBody>
      </p:sp>
      <p:sp>
        <p:nvSpPr>
          <p:cNvPr id="3" name="Content Placeholder 2"/>
          <p:cNvSpPr>
            <a:spLocks noGrp="1"/>
          </p:cNvSpPr>
          <p:nvPr>
            <p:ph sz="quarter" idx="1"/>
          </p:nvPr>
        </p:nvSpPr>
        <p:spPr>
          <a:xfrm>
            <a:off x="914400" y="2057400"/>
            <a:ext cx="7772400" cy="3962400"/>
          </a:xfrm>
        </p:spPr>
        <p:txBody>
          <a:bodyPr/>
          <a:lstStyle/>
          <a:p>
            <a:r>
              <a:rPr lang="en-US" dirty="0"/>
              <a:t>Title</a:t>
            </a:r>
          </a:p>
          <a:p>
            <a:r>
              <a:rPr lang="en-US" dirty="0"/>
              <a:t>Introduction, objectives</a:t>
            </a:r>
          </a:p>
          <a:p>
            <a:r>
              <a:rPr lang="en-US" dirty="0"/>
              <a:t>Definitions</a:t>
            </a:r>
          </a:p>
          <a:p>
            <a:r>
              <a:rPr lang="en-US" dirty="0"/>
              <a:t>Graphs, Pictures, Tables </a:t>
            </a:r>
            <a:r>
              <a:rPr lang="en-US" dirty="0">
                <a:solidFill>
                  <a:srgbClr val="00B0F0"/>
                </a:solidFill>
              </a:rPr>
              <a:t>as needed</a:t>
            </a:r>
          </a:p>
          <a:p>
            <a:r>
              <a:rPr lang="en-US" dirty="0"/>
              <a:t>Link to video</a:t>
            </a:r>
          </a:p>
          <a:p>
            <a:r>
              <a:rPr lang="en-US" dirty="0"/>
              <a:t>Link to “midnight” quiz</a:t>
            </a:r>
          </a:p>
          <a:p>
            <a:r>
              <a:rPr lang="en-US" dirty="0">
                <a:solidFill>
                  <a:srgbClr val="00B0F0"/>
                </a:solidFill>
              </a:rPr>
              <a:t>Link to “homework” problems</a:t>
            </a:r>
          </a:p>
          <a:p>
            <a:pPr marL="0" indent="0">
              <a:buNone/>
            </a:pPr>
            <a:endParaRPr lang="en-US" dirty="0"/>
          </a:p>
        </p:txBody>
      </p:sp>
    </p:spTree>
    <p:extLst>
      <p:ext uri="{BB962C8B-B14F-4D97-AF65-F5344CB8AC3E}">
        <p14:creationId xmlns:p14="http://schemas.microsoft.com/office/powerpoint/2010/main" val="4093014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534400" cy="6217087"/>
          </a:xfrm>
          <a:prstGeom prst="rect">
            <a:avLst/>
          </a:prstGeom>
          <a:noFill/>
        </p:spPr>
        <p:txBody>
          <a:bodyPr wrap="square" rtlCol="0">
            <a:spAutoFit/>
          </a:bodyPr>
          <a:lstStyle/>
          <a:p>
            <a:r>
              <a:rPr lang="en-US" sz="2000" b="1" dirty="0">
                <a:solidFill>
                  <a:srgbClr val="FF0000"/>
                </a:solidFill>
              </a:rPr>
              <a:t>EXAMPLE</a:t>
            </a:r>
          </a:p>
          <a:p>
            <a:endParaRPr lang="en-US" sz="2000" b="1" dirty="0">
              <a:solidFill>
                <a:srgbClr val="FF0000"/>
              </a:solidFill>
            </a:endParaRPr>
          </a:p>
          <a:p>
            <a:r>
              <a:rPr lang="en-US" sz="2000" b="1" dirty="0">
                <a:solidFill>
                  <a:srgbClr val="FF0000"/>
                </a:solidFill>
              </a:rPr>
              <a:t>(Title) </a:t>
            </a:r>
            <a:r>
              <a:rPr lang="en-US" sz="2000" dirty="0"/>
              <a:t>The Power of the Test</a:t>
            </a:r>
          </a:p>
          <a:p>
            <a:r>
              <a:rPr lang="en-US" sz="2000" b="1" dirty="0">
                <a:solidFill>
                  <a:srgbClr val="FF0000"/>
                </a:solidFill>
              </a:rPr>
              <a:t>(Introduction, objectives) </a:t>
            </a:r>
            <a:r>
              <a:rPr lang="en-US" sz="2000" dirty="0"/>
              <a:t>In earlier lessons you learned the logic and procedure for hypothesis testing.  You have also learned that, while hypothesis testing can lead to errors, we can quantify those errors.  Alpha (α) is the probability of a Type I error, rejecting a true null hypothesis and Beta (β) is the probability of accepting a false null hypothesis.  In this lesson we will consider the power of a test, that is, the probability of rejecting a false null hypothesis in favor of a particular true alternate hypothesis.</a:t>
            </a:r>
          </a:p>
          <a:p>
            <a:r>
              <a:rPr lang="en-US" sz="2000" b="1" dirty="0">
                <a:solidFill>
                  <a:srgbClr val="FF0000"/>
                </a:solidFill>
              </a:rPr>
              <a:t>(Definitions) </a:t>
            </a:r>
            <a:r>
              <a:rPr lang="en-US" sz="2000" dirty="0"/>
              <a:t>Type I Error, Type II Error, Power of the Test</a:t>
            </a:r>
          </a:p>
          <a:p>
            <a:r>
              <a:rPr lang="en-US" sz="2000" b="1" dirty="0">
                <a:solidFill>
                  <a:srgbClr val="FF0000"/>
                </a:solidFill>
              </a:rPr>
              <a:t>(Graph or picture)</a:t>
            </a:r>
          </a:p>
          <a:p>
            <a:r>
              <a:rPr lang="en-US" sz="2000" b="1" dirty="0">
                <a:solidFill>
                  <a:srgbClr val="FF0000"/>
                </a:solidFill>
              </a:rPr>
              <a:t>(Link to Video) </a:t>
            </a:r>
            <a:r>
              <a:rPr lang="en-US" sz="2000" dirty="0"/>
              <a:t>Watch the video lesson at faculty.tlu.edu/</a:t>
            </a:r>
            <a:r>
              <a:rPr lang="en-US" sz="2000" dirty="0" err="1"/>
              <a:t>jsieben</a:t>
            </a:r>
            <a:r>
              <a:rPr lang="en-US" sz="2000" dirty="0"/>
              <a:t>/statistics14/power.mp3</a:t>
            </a:r>
          </a:p>
          <a:p>
            <a:r>
              <a:rPr lang="en-US" sz="2000" b="1" dirty="0">
                <a:solidFill>
                  <a:srgbClr val="FF0000"/>
                </a:solidFill>
              </a:rPr>
              <a:t>(Link to short quiz due before midnight day before class)</a:t>
            </a:r>
            <a:r>
              <a:rPr lang="en-US" sz="2000" dirty="0"/>
              <a:t> On the e-Racer website there is a link to a short quiz that must be completed by midnight Sunday September 29.</a:t>
            </a:r>
          </a:p>
          <a:p>
            <a:r>
              <a:rPr lang="en-US" sz="2000" b="1" dirty="0">
                <a:solidFill>
                  <a:srgbClr val="FF0000"/>
                </a:solidFill>
              </a:rPr>
              <a:t>(Link to Homework Problems) </a:t>
            </a:r>
            <a:r>
              <a:rPr lang="en-US" sz="2000" dirty="0"/>
              <a:t>Due Wednesday October 1, your text, page 180 problems 45, 53, 62</a:t>
            </a:r>
          </a:p>
          <a:p>
            <a:endParaRPr lang="en-US" dirty="0"/>
          </a:p>
        </p:txBody>
      </p:sp>
    </p:spTree>
    <p:extLst>
      <p:ext uri="{BB962C8B-B14F-4D97-AF65-F5344CB8AC3E}">
        <p14:creationId xmlns:p14="http://schemas.microsoft.com/office/powerpoint/2010/main" val="919388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8534400" cy="4801314"/>
          </a:xfrm>
          <a:prstGeom prst="rect">
            <a:avLst/>
          </a:prstGeom>
          <a:noFill/>
        </p:spPr>
        <p:txBody>
          <a:bodyPr wrap="square" rtlCol="0">
            <a:spAutoFit/>
          </a:bodyPr>
          <a:lstStyle/>
          <a:p>
            <a:pPr algn="ctr"/>
            <a:r>
              <a:rPr lang="en-US" dirty="0"/>
              <a:t>Gini Index</a:t>
            </a:r>
          </a:p>
          <a:p>
            <a:r>
              <a:rPr lang="en-US" dirty="0"/>
              <a:t>The Gini Index measures the distribution of wealth within a country, county, city, or other identifiable geographic region or cultural group.  Of course our interest today is to look at the Gini Index as an example of the necessity and technique of measuring the area between two curves.</a:t>
            </a:r>
          </a:p>
          <a:p>
            <a:r>
              <a:rPr lang="en-US" dirty="0"/>
              <a:t>In this exercise the necessary definitions are given in the video where the graphs and tables are also developed.</a:t>
            </a:r>
          </a:p>
          <a:p>
            <a:r>
              <a:rPr lang="en-US" u="sng" dirty="0"/>
              <a:t>View this video </a:t>
            </a:r>
            <a:r>
              <a:rPr lang="en-US" dirty="0"/>
              <a:t>at </a:t>
            </a:r>
          </a:p>
          <a:p>
            <a:r>
              <a:rPr lang="en-US" u="sng" dirty="0">
                <a:hlinkClick r:id="rId2"/>
              </a:rPr>
              <a:t>https://www.youtube.com/watch?v=jspMsc29-wg&amp;index=4&amp;list=PLlH1bG-xJ7B6Csod6qZ40dJNAjLR-02Dv</a:t>
            </a:r>
            <a:endParaRPr lang="en-US" dirty="0"/>
          </a:p>
          <a:p>
            <a:r>
              <a:rPr lang="en-US" u="sng" dirty="0"/>
              <a:t>After watching the video </a:t>
            </a:r>
            <a:r>
              <a:rPr lang="en-US" dirty="0"/>
              <a:t>take the online quiz linked from </a:t>
            </a:r>
            <a:r>
              <a:rPr lang="en-US" dirty="0" err="1"/>
              <a:t>eRacer</a:t>
            </a:r>
            <a:r>
              <a:rPr lang="en-US" dirty="0"/>
              <a:t>. (What would a Gini index of 0 indicate about the distribution of wealth? What would a Gini index of 1 indicate? How did we move from a table of (%People, %Wealth) to a quadratic equation? </a:t>
            </a:r>
          </a:p>
          <a:p>
            <a:r>
              <a:rPr lang="en-US" u="sng" dirty="0"/>
              <a:t>Homework</a:t>
            </a:r>
            <a:r>
              <a:rPr lang="en-US" dirty="0"/>
              <a:t>: Which U.S. State has the lowest Gini Index (sometimes called the Gini Coefficient)? What is that value? Assuming the Lorenz equation for Wisconsin is quadratic and that the Gini Coefficient for Wisconsin is 0.430 what other information would you need to know to find the Lorenz Equation for Wisconsin.</a:t>
            </a:r>
          </a:p>
          <a:p>
            <a:endParaRPr lang="en-US" dirty="0"/>
          </a:p>
        </p:txBody>
      </p:sp>
    </p:spTree>
    <p:extLst>
      <p:ext uri="{BB962C8B-B14F-4D97-AF65-F5344CB8AC3E}">
        <p14:creationId xmlns:p14="http://schemas.microsoft.com/office/powerpoint/2010/main" val="1570200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762000"/>
            <a:ext cx="7924800" cy="4524315"/>
          </a:xfrm>
          <a:prstGeom prst="rect">
            <a:avLst/>
          </a:prstGeom>
          <a:noFill/>
        </p:spPr>
        <p:txBody>
          <a:bodyPr wrap="square" rtlCol="0">
            <a:spAutoFit/>
          </a:bodyPr>
          <a:lstStyle/>
          <a:p>
            <a:r>
              <a:rPr lang="en-US" sz="3200" dirty="0"/>
              <a:t>Texas Lutheran University has received an “Improving Undergraduate STEM Education” grant (IUSE) from the National Science Foundation (NSF).</a:t>
            </a:r>
          </a:p>
          <a:p>
            <a:endParaRPr lang="en-US" sz="3200" dirty="0"/>
          </a:p>
          <a:p>
            <a:r>
              <a:rPr lang="en-US" sz="3200" dirty="0"/>
              <a:t>Through this grant we will be investigating the “Inverted Classroom” in a variety of disciplines.</a:t>
            </a:r>
          </a:p>
          <a:p>
            <a:endParaRPr lang="en-US" sz="3200" dirty="0"/>
          </a:p>
          <a:p>
            <a:r>
              <a:rPr lang="en-US" sz="3200" dirty="0"/>
              <a:t>In this presentation we will share some of our preliminary thoughts on the inverted classroom.</a:t>
            </a:r>
          </a:p>
        </p:txBody>
      </p:sp>
    </p:spTree>
    <p:extLst>
      <p:ext uri="{BB962C8B-B14F-4D97-AF65-F5344CB8AC3E}">
        <p14:creationId xmlns:p14="http://schemas.microsoft.com/office/powerpoint/2010/main" val="3730155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Most Important</a:t>
            </a:r>
          </a:p>
        </p:txBody>
      </p:sp>
      <p:sp>
        <p:nvSpPr>
          <p:cNvPr id="3" name="Content Placeholder 2"/>
          <p:cNvSpPr>
            <a:spLocks noGrp="1"/>
          </p:cNvSpPr>
          <p:nvPr>
            <p:ph sz="quarter" idx="1"/>
          </p:nvPr>
        </p:nvSpPr>
        <p:spPr>
          <a:xfrm>
            <a:off x="914400" y="1676400"/>
            <a:ext cx="7772400" cy="3733800"/>
          </a:xfrm>
        </p:spPr>
        <p:txBody>
          <a:bodyPr/>
          <a:lstStyle/>
          <a:p>
            <a:r>
              <a:rPr lang="en-US" b="1" dirty="0">
                <a:solidFill>
                  <a:srgbClr val="00FFCC"/>
                </a:solidFill>
              </a:rPr>
              <a:t>OK, its all important</a:t>
            </a:r>
          </a:p>
          <a:p>
            <a:r>
              <a:rPr lang="en-US" dirty="0"/>
              <a:t>But there are lots of good videos</a:t>
            </a:r>
          </a:p>
          <a:p>
            <a:r>
              <a:rPr lang="en-US" dirty="0"/>
              <a:t>And you can quickly learn how to make your own</a:t>
            </a:r>
          </a:p>
          <a:p>
            <a:r>
              <a:rPr lang="en-US" sz="3200" dirty="0">
                <a:solidFill>
                  <a:srgbClr val="00B0F0"/>
                </a:solidFill>
              </a:rPr>
              <a:t>Good projects and problems on the other hand, are pearls of great value</a:t>
            </a:r>
          </a:p>
        </p:txBody>
      </p:sp>
    </p:spTree>
    <p:extLst>
      <p:ext uri="{BB962C8B-B14F-4D97-AF65-F5344CB8AC3E}">
        <p14:creationId xmlns:p14="http://schemas.microsoft.com/office/powerpoint/2010/main" val="205778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 Project</a:t>
            </a:r>
          </a:p>
        </p:txBody>
      </p:sp>
      <p:sp>
        <p:nvSpPr>
          <p:cNvPr id="3" name="Content Placeholder 2"/>
          <p:cNvSpPr>
            <a:spLocks noGrp="1"/>
          </p:cNvSpPr>
          <p:nvPr>
            <p:ph sz="quarter" idx="1"/>
          </p:nvPr>
        </p:nvSpPr>
        <p:spPr/>
        <p:txBody>
          <a:bodyPr/>
          <a:lstStyle/>
          <a:p>
            <a:r>
              <a:rPr lang="en-US" dirty="0"/>
              <a:t>Starts with Data</a:t>
            </a:r>
          </a:p>
          <a:p>
            <a:r>
              <a:rPr lang="en-US" dirty="0"/>
              <a:t>Requires application of skills currently being studied</a:t>
            </a:r>
          </a:p>
          <a:p>
            <a:r>
              <a:rPr lang="en-US" dirty="0"/>
              <a:t>Is somewhat open ended, i.e.</a:t>
            </a:r>
          </a:p>
          <a:p>
            <a:pPr lvl="1"/>
            <a:r>
              <a:rPr lang="en-US" dirty="0"/>
              <a:t>Requires a basic answer but,</a:t>
            </a:r>
          </a:p>
          <a:p>
            <a:pPr lvl="1"/>
            <a:r>
              <a:rPr lang="en-US" dirty="0"/>
              <a:t>Allows additional work that results in a more complete answer</a:t>
            </a:r>
          </a:p>
          <a:p>
            <a:r>
              <a:rPr lang="en-US" dirty="0"/>
              <a:t>Lends itself to work by a team</a:t>
            </a:r>
          </a:p>
        </p:txBody>
      </p:sp>
    </p:spTree>
    <p:extLst>
      <p:ext uri="{BB962C8B-B14F-4D97-AF65-F5344CB8AC3E}">
        <p14:creationId xmlns:p14="http://schemas.microsoft.com/office/powerpoint/2010/main" val="1220889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Sample Project</a:t>
            </a:r>
          </a:p>
        </p:txBody>
      </p:sp>
      <p:sp>
        <p:nvSpPr>
          <p:cNvPr id="3" name="Content Placeholder 2"/>
          <p:cNvSpPr>
            <a:spLocks noGrp="1"/>
          </p:cNvSpPr>
          <p:nvPr>
            <p:ph sz="quarter" idx="1"/>
          </p:nvPr>
        </p:nvSpPr>
        <p:spPr/>
        <p:txBody>
          <a:bodyPr>
            <a:normAutofit fontScale="70000" lnSpcReduction="20000"/>
          </a:bodyPr>
          <a:lstStyle/>
          <a:p>
            <a:pPr marL="0" indent="0">
              <a:buNone/>
            </a:pPr>
            <a:r>
              <a:rPr lang="en-US" dirty="0"/>
              <a:t>Information on times and depth of tides at the Tower Bridge in London UK can be found at:</a:t>
            </a:r>
          </a:p>
          <a:p>
            <a:pPr marL="0" indent="0">
              <a:buNone/>
            </a:pPr>
            <a:r>
              <a:rPr lang="en-US" u="sng" dirty="0">
                <a:hlinkClick r:id="rId2"/>
              </a:rPr>
              <a:t>http://www.bbc.co.uk/weather/coast_and_sea/tide_tables/2/113#tide-details</a:t>
            </a:r>
            <a:endParaRPr lang="en-US" dirty="0"/>
          </a:p>
          <a:p>
            <a:pPr marL="0" indent="0">
              <a:buNone/>
            </a:pPr>
            <a:endParaRPr lang="en-US" dirty="0"/>
          </a:p>
          <a:p>
            <a:pPr marL="0" indent="0">
              <a:buNone/>
            </a:pPr>
            <a:r>
              <a:rPr lang="en-US" dirty="0"/>
              <a:t>Note that Tower Bridge is also called London Bridge.  From this website pick about 10 pairs of (time, depth)  for Monday December 2, 2013.  Use midnight December 2 as time zero.  Information for high and low tides is printed on the left hand side of this webpage, but if you mouse over the graphic you can find times and depth for almost all points.</a:t>
            </a:r>
          </a:p>
          <a:p>
            <a:pPr marL="0" indent="0">
              <a:buNone/>
            </a:pPr>
            <a:endParaRPr lang="en-US" dirty="0"/>
          </a:p>
          <a:p>
            <a:pPr marL="0" indent="0">
              <a:buNone/>
            </a:pPr>
            <a:r>
              <a:rPr lang="en-US" dirty="0"/>
              <a:t>With the table that you have just built, using y = sin(x) as the base function, construct a model for tides at the Tower Bridge.  How accurate is your model for tides on Monday December 2, 2013?  How accurate is it for Wednesday December 4, 2013?  Same question for Friday December 6.  If you find it is losing accuracy speculate on why.</a:t>
            </a:r>
          </a:p>
          <a:p>
            <a:pPr marL="0" indent="0">
              <a:buNone/>
            </a:pPr>
            <a:endParaRPr lang="en-US" dirty="0"/>
          </a:p>
          <a:p>
            <a:pPr marL="0" indent="0">
              <a:buNone/>
            </a:pPr>
            <a:r>
              <a:rPr lang="en-US" dirty="0"/>
              <a:t>You may work in small groups on this project.  I would like at least one group to present their work on Wednesday.  A written copy of your work is due on Wednesday December 4.</a:t>
            </a:r>
          </a:p>
          <a:p>
            <a:pPr marL="0" indent="0">
              <a:buNone/>
            </a:pPr>
            <a:r>
              <a:rPr lang="en-US" dirty="0"/>
              <a:t>-</a:t>
            </a:r>
            <a:r>
              <a:rPr lang="en-US" dirty="0" err="1"/>
              <a:t>jts</a:t>
            </a:r>
            <a:endParaRPr lang="en-US" dirty="0"/>
          </a:p>
          <a:p>
            <a:pPr marL="0" indent="0">
              <a:buNone/>
            </a:pPr>
            <a:endParaRPr lang="en-US" dirty="0"/>
          </a:p>
        </p:txBody>
      </p:sp>
    </p:spTree>
    <p:extLst>
      <p:ext uri="{BB962C8B-B14F-4D97-AF65-F5344CB8AC3E}">
        <p14:creationId xmlns:p14="http://schemas.microsoft.com/office/powerpoint/2010/main" val="933239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sz="quarter" idx="1"/>
          </p:nvPr>
        </p:nvSpPr>
        <p:spPr/>
        <p:txBody>
          <a:bodyPr>
            <a:normAutofit/>
          </a:bodyPr>
          <a:lstStyle/>
          <a:p>
            <a:r>
              <a:rPr lang="en-US" dirty="0"/>
              <a:t>If we can give students basic tools</a:t>
            </a:r>
          </a:p>
          <a:p>
            <a:pPr marL="0" indent="0">
              <a:buNone/>
            </a:pPr>
            <a:endParaRPr lang="en-US" dirty="0"/>
          </a:p>
          <a:p>
            <a:r>
              <a:rPr lang="en-US" dirty="0"/>
              <a:t>And inspire* them to become Life-Long Learners</a:t>
            </a:r>
          </a:p>
          <a:p>
            <a:pPr marL="0" indent="0">
              <a:buNone/>
            </a:pPr>
            <a:endParaRPr lang="en-US" dirty="0"/>
          </a:p>
          <a:p>
            <a:r>
              <a:rPr lang="en-US" dirty="0"/>
              <a:t>We have done our job</a:t>
            </a:r>
          </a:p>
          <a:p>
            <a:endParaRPr lang="en-US" dirty="0"/>
          </a:p>
          <a:p>
            <a:r>
              <a:rPr lang="en-US" dirty="0"/>
              <a:t>The inverted classroom will help us do both</a:t>
            </a:r>
          </a:p>
          <a:p>
            <a:pPr marL="0" indent="0">
              <a:buNone/>
            </a:pPr>
            <a:endParaRPr lang="en-US" dirty="0"/>
          </a:p>
          <a:p>
            <a:pPr marL="0" indent="0">
              <a:buNone/>
            </a:pPr>
            <a:r>
              <a:rPr lang="en-US" dirty="0"/>
              <a:t>				* (lead, coerce, brow-beat) </a:t>
            </a:r>
          </a:p>
        </p:txBody>
      </p:sp>
    </p:spTree>
    <p:extLst>
      <p:ext uri="{BB962C8B-B14F-4D97-AF65-F5344CB8AC3E}">
        <p14:creationId xmlns:p14="http://schemas.microsoft.com/office/powerpoint/2010/main" val="3312988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Reza and John</a:t>
            </a:r>
          </a:p>
        </p:txBody>
      </p:sp>
      <p:sp>
        <p:nvSpPr>
          <p:cNvPr id="4" name="Title 3"/>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1539613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p:txBody>
          <a:bodyPr>
            <a:normAutofit fontScale="77500" lnSpcReduction="20000"/>
          </a:bodyPr>
          <a:lstStyle/>
          <a:p>
            <a:r>
              <a:rPr lang="en-US" dirty="0"/>
              <a:t>Reza Abbasian and John T. Sieben, </a:t>
            </a:r>
            <a:r>
              <a:rPr lang="en-US" u="sng" dirty="0"/>
              <a:t>The Inverted Classroom</a:t>
            </a:r>
            <a:r>
              <a:rPr lang="en-US" dirty="0"/>
              <a:t> Texas Lutheran University Faculty Development Series, November 2012</a:t>
            </a:r>
          </a:p>
          <a:p>
            <a:pPr marL="0" indent="0">
              <a:buNone/>
            </a:pPr>
            <a:r>
              <a:rPr lang="en-US" dirty="0"/>
              <a:t> </a:t>
            </a:r>
          </a:p>
          <a:p>
            <a:r>
              <a:rPr lang="en-US" dirty="0"/>
              <a:t>Reza Abbasian and John T. Sieben, </a:t>
            </a:r>
            <a:r>
              <a:rPr lang="x-none"/>
              <a:t>“</a:t>
            </a:r>
            <a:r>
              <a:rPr lang="x-none" i="1"/>
              <a:t>A Brief Tutorial on Building a “Flipped” Classroom</a:t>
            </a:r>
            <a:r>
              <a:rPr lang="x-none"/>
              <a:t> “, annual joint meeting of MAA-AMS, San Diego, CA, January 2013,</a:t>
            </a:r>
            <a:endParaRPr lang="en-US" dirty="0"/>
          </a:p>
          <a:p>
            <a:r>
              <a:rPr lang="en-US" dirty="0"/>
              <a:t>John T. Sieben, </a:t>
            </a:r>
            <a:r>
              <a:rPr lang="en-US" u="sng" dirty="0"/>
              <a:t>The New College Algebra and How I Teach It</a:t>
            </a:r>
            <a:r>
              <a:rPr lang="en-US" dirty="0"/>
              <a:t>, Annual Meeting of the Texas Academy of Science, Schreiner University, Kerrville, TX March 2013</a:t>
            </a:r>
          </a:p>
          <a:p>
            <a:endParaRPr lang="en-US" dirty="0"/>
          </a:p>
          <a:p>
            <a:r>
              <a:rPr lang="en-US" dirty="0"/>
              <a:t>Reza Abbasian and John T. Sieben, </a:t>
            </a:r>
            <a:r>
              <a:rPr lang="x-none" i="1"/>
              <a:t>“Creating an Inverted Classroom”,</a:t>
            </a:r>
            <a:r>
              <a:rPr lang="x-none"/>
              <a:t> ICTCM , Boston, MA,  March 2013,</a:t>
            </a:r>
            <a:endParaRPr lang="en-US" dirty="0"/>
          </a:p>
          <a:p>
            <a:endParaRPr lang="en-US" dirty="0"/>
          </a:p>
          <a:p>
            <a:r>
              <a:rPr lang="en-US" dirty="0"/>
              <a:t>Reza Abbasian and John T. Sieben,</a:t>
            </a:r>
            <a:r>
              <a:rPr lang="x-none" i="1"/>
              <a:t>“Inverted Classrooms: the what, the why, the how”</a:t>
            </a:r>
            <a:r>
              <a:rPr lang="x-none"/>
              <a:t>, Texas Section, Lubbock, TX, April 2013.</a:t>
            </a:r>
            <a:endParaRPr lang="en-US" dirty="0"/>
          </a:p>
          <a:p>
            <a:pPr marL="0" indent="0">
              <a:buNone/>
            </a:pPr>
            <a:endParaRPr lang="en-US" dirty="0"/>
          </a:p>
        </p:txBody>
      </p:sp>
    </p:spTree>
    <p:extLst>
      <p:ext uri="{BB962C8B-B14F-4D97-AF65-F5344CB8AC3E}">
        <p14:creationId xmlns:p14="http://schemas.microsoft.com/office/powerpoint/2010/main" val="2069826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p:txBody>
          <a:bodyPr>
            <a:normAutofit fontScale="85000" lnSpcReduction="20000"/>
          </a:bodyPr>
          <a:lstStyle/>
          <a:p>
            <a:r>
              <a:rPr lang="en-US" dirty="0"/>
              <a:t>Reza Abbasian and John T. Sieben</a:t>
            </a:r>
            <a:r>
              <a:rPr lang="x-none" i="1"/>
              <a:t>, “Several Devices and Software  for creating Math Videos “,</a:t>
            </a:r>
            <a:r>
              <a:rPr lang="x-none"/>
              <a:t> annual joint meeting of MAA-AMS, Baltimore, MD, January 201</a:t>
            </a:r>
            <a:r>
              <a:rPr lang="en-US" dirty="0"/>
              <a:t>4</a:t>
            </a:r>
            <a:r>
              <a:rPr lang="x-none"/>
              <a:t>,</a:t>
            </a:r>
            <a:endParaRPr lang="en-US" dirty="0"/>
          </a:p>
          <a:p>
            <a:endParaRPr lang="en-US" dirty="0"/>
          </a:p>
          <a:p>
            <a:r>
              <a:rPr lang="en-US" dirty="0"/>
              <a:t>Paul R. </a:t>
            </a:r>
            <a:r>
              <a:rPr lang="en-US" dirty="0" err="1"/>
              <a:t>Pintrich</a:t>
            </a:r>
            <a:r>
              <a:rPr lang="en-US" dirty="0"/>
              <a:t>, “A Conceptual Framework for Assessing Motivation and Self-Regulated Learning in College Students”, Educational Psychology Review, </a:t>
            </a:r>
            <a:r>
              <a:rPr lang="en-US" dirty="0" err="1"/>
              <a:t>Vol</a:t>
            </a:r>
            <a:r>
              <a:rPr lang="en-US" dirty="0"/>
              <a:t> 16 No. 4, December 2004</a:t>
            </a:r>
          </a:p>
          <a:p>
            <a:pPr marL="0" indent="0">
              <a:buNone/>
            </a:pPr>
            <a:endParaRPr lang="en-US" dirty="0"/>
          </a:p>
          <a:p>
            <a:r>
              <a:rPr lang="en-US" dirty="0"/>
              <a:t>Robert Talbert, “The inverted calculus course and self-regulated learning”, Casting out Nines, Chronicle of Higher Education, March 3, 2014</a:t>
            </a:r>
          </a:p>
          <a:p>
            <a:endParaRPr lang="en-US" dirty="0"/>
          </a:p>
          <a:p>
            <a:r>
              <a:rPr lang="en-US" dirty="0"/>
              <a:t>Lorenzo </a:t>
            </a:r>
            <a:r>
              <a:rPr lang="en-US" dirty="0" err="1"/>
              <a:t>Sadun</a:t>
            </a:r>
            <a:r>
              <a:rPr lang="en-US" dirty="0"/>
              <a:t>, Short course: " Flipping a large Calculus Classroom. Learning From Our Mistakes,“ TAMIU, April 3, 2014</a:t>
            </a:r>
          </a:p>
          <a:p>
            <a:endParaRPr lang="en-US" dirty="0"/>
          </a:p>
          <a:p>
            <a:endParaRPr lang="en-US" dirty="0"/>
          </a:p>
        </p:txBody>
      </p:sp>
    </p:spTree>
    <p:extLst>
      <p:ext uri="{BB962C8B-B14F-4D97-AF65-F5344CB8AC3E}">
        <p14:creationId xmlns:p14="http://schemas.microsoft.com/office/powerpoint/2010/main" val="4269384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Inverted Classroom</a:t>
            </a:r>
          </a:p>
        </p:txBody>
      </p:sp>
      <p:sp>
        <p:nvSpPr>
          <p:cNvPr id="3" name="Content Placeholder 2"/>
          <p:cNvSpPr>
            <a:spLocks noGrp="1"/>
          </p:cNvSpPr>
          <p:nvPr>
            <p:ph sz="quarter" idx="1"/>
          </p:nvPr>
        </p:nvSpPr>
        <p:spPr/>
        <p:txBody>
          <a:bodyPr/>
          <a:lstStyle/>
          <a:p>
            <a:r>
              <a:rPr lang="en-US" dirty="0"/>
              <a:t>Traditional Passive Learning (lecture) done outside of the classroom, usually via short videos.</a:t>
            </a:r>
          </a:p>
          <a:p>
            <a:pPr marL="0" indent="0">
              <a:buNone/>
            </a:pPr>
            <a:endParaRPr lang="en-US" dirty="0"/>
          </a:p>
          <a:p>
            <a:r>
              <a:rPr lang="en-US" dirty="0"/>
              <a:t>Active Learning (working problems and projects) done in class where the professor is available for hints and encouragement.</a:t>
            </a:r>
          </a:p>
        </p:txBody>
      </p:sp>
    </p:spTree>
    <p:extLst>
      <p:ext uri="{BB962C8B-B14F-4D97-AF65-F5344CB8AC3E}">
        <p14:creationId xmlns:p14="http://schemas.microsoft.com/office/powerpoint/2010/main" val="227271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Disclaimer</a:t>
            </a:r>
          </a:p>
        </p:txBody>
      </p:sp>
      <p:sp>
        <p:nvSpPr>
          <p:cNvPr id="3" name="Content Placeholder 2"/>
          <p:cNvSpPr>
            <a:spLocks noGrp="1"/>
          </p:cNvSpPr>
          <p:nvPr>
            <p:ph sz="quarter" idx="1"/>
          </p:nvPr>
        </p:nvSpPr>
        <p:spPr/>
        <p:txBody>
          <a:bodyPr>
            <a:normAutofit/>
          </a:bodyPr>
          <a:lstStyle/>
          <a:p>
            <a:pPr marL="0" indent="0" algn="ctr">
              <a:buNone/>
            </a:pPr>
            <a:r>
              <a:rPr lang="en-US" sz="4800" dirty="0"/>
              <a:t>The Inverted Classroom</a:t>
            </a:r>
          </a:p>
          <a:p>
            <a:pPr marL="0" indent="0" algn="ctr">
              <a:buNone/>
            </a:pPr>
            <a:r>
              <a:rPr lang="en-US" sz="4800" dirty="0"/>
              <a:t> is </a:t>
            </a:r>
          </a:p>
          <a:p>
            <a:pPr marL="0" indent="0" algn="ctr">
              <a:buNone/>
            </a:pPr>
            <a:r>
              <a:rPr lang="en-US" sz="4800" dirty="0"/>
              <a:t>but a means</a:t>
            </a:r>
          </a:p>
          <a:p>
            <a:pPr marL="0" indent="0" algn="ctr">
              <a:buNone/>
            </a:pPr>
            <a:r>
              <a:rPr lang="en-US" sz="4800" dirty="0"/>
              <a:t> to an end</a:t>
            </a:r>
          </a:p>
        </p:txBody>
      </p:sp>
    </p:spTree>
    <p:extLst>
      <p:ext uri="{BB962C8B-B14F-4D97-AF65-F5344CB8AC3E}">
        <p14:creationId xmlns:p14="http://schemas.microsoft.com/office/powerpoint/2010/main" val="339832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609600"/>
            <a:ext cx="6781800" cy="5016758"/>
          </a:xfrm>
          <a:prstGeom prst="rect">
            <a:avLst/>
          </a:prstGeom>
          <a:noFill/>
        </p:spPr>
        <p:txBody>
          <a:bodyPr wrap="square" rtlCol="0">
            <a:spAutoFit/>
          </a:bodyPr>
          <a:lstStyle/>
          <a:p>
            <a:r>
              <a:rPr lang="en-US" sz="3200" dirty="0"/>
              <a:t>Our belief is that the undergraduate degree is the key and gateway to becoming a “Life-Long Learner.”  </a:t>
            </a:r>
          </a:p>
          <a:p>
            <a:endParaRPr lang="en-US" sz="3200" dirty="0"/>
          </a:p>
          <a:p>
            <a:r>
              <a:rPr lang="en-US" sz="3200" dirty="0"/>
              <a:t>We all know about the short “shelf life” of </a:t>
            </a:r>
            <a:r>
              <a:rPr lang="en-US" sz="3200" b="1" dirty="0"/>
              <a:t>specific knowledge, </a:t>
            </a:r>
            <a:r>
              <a:rPr lang="en-US" sz="3200" dirty="0"/>
              <a:t>in contrast to the enduring value of the </a:t>
            </a:r>
            <a:r>
              <a:rPr lang="en-US" sz="3200" b="1" dirty="0"/>
              <a:t>learning skills </a:t>
            </a:r>
            <a:r>
              <a:rPr lang="en-US" sz="3200" dirty="0"/>
              <a:t>that our students</a:t>
            </a:r>
            <a:r>
              <a:rPr lang="en-US" sz="3200" b="1" dirty="0"/>
              <a:t> </a:t>
            </a:r>
            <a:r>
              <a:rPr lang="en-US" sz="3200" dirty="0"/>
              <a:t>obtain through their course work at TLU.</a:t>
            </a:r>
          </a:p>
          <a:p>
            <a:endParaRPr lang="en-US" sz="3200" dirty="0"/>
          </a:p>
        </p:txBody>
      </p:sp>
    </p:spTree>
    <p:extLst>
      <p:ext uri="{BB962C8B-B14F-4D97-AF65-F5344CB8AC3E}">
        <p14:creationId xmlns:p14="http://schemas.microsoft.com/office/powerpoint/2010/main" val="2379538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620000" cy="5232202"/>
          </a:xfrm>
          <a:prstGeom prst="rect">
            <a:avLst/>
          </a:prstGeom>
          <a:noFill/>
        </p:spPr>
        <p:txBody>
          <a:bodyPr wrap="square" rtlCol="0">
            <a:spAutoFit/>
          </a:bodyPr>
          <a:lstStyle/>
          <a:p>
            <a:r>
              <a:rPr lang="en-US" sz="3200" dirty="0"/>
              <a:t>Then reality steps in. It is all too easy to spoon-feed our students the specific knowledge necessary to pass a series of courses that are required for the undergraduate degree.</a:t>
            </a:r>
          </a:p>
          <a:p>
            <a:endParaRPr lang="en-US" sz="3200" dirty="0"/>
          </a:p>
          <a:p>
            <a:r>
              <a:rPr lang="en-US" sz="2800" b="1" dirty="0">
                <a:solidFill>
                  <a:srgbClr val="00B0F0"/>
                </a:solidFill>
              </a:rPr>
              <a:t>Of  course many of us are doing better than that.  </a:t>
            </a:r>
          </a:p>
          <a:p>
            <a:endParaRPr lang="en-US" sz="3200" dirty="0"/>
          </a:p>
          <a:p>
            <a:r>
              <a:rPr lang="en-US" sz="3200" dirty="0"/>
              <a:t>We all aspire to creating the “Life-Long Learner” for that is what is necessary for success in the world.</a:t>
            </a:r>
          </a:p>
          <a:p>
            <a:endParaRPr lang="en-US" dirty="0"/>
          </a:p>
        </p:txBody>
      </p:sp>
    </p:spTree>
    <p:extLst>
      <p:ext uri="{BB962C8B-B14F-4D97-AF65-F5344CB8AC3E}">
        <p14:creationId xmlns:p14="http://schemas.microsoft.com/office/powerpoint/2010/main" val="3583457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Self-Regulated Learner</a:t>
            </a:r>
          </a:p>
        </p:txBody>
      </p:sp>
      <p:sp>
        <p:nvSpPr>
          <p:cNvPr id="3" name="Content Placeholder 2"/>
          <p:cNvSpPr>
            <a:spLocks noGrp="1"/>
          </p:cNvSpPr>
          <p:nvPr>
            <p:ph sz="quarter" idx="1"/>
          </p:nvPr>
        </p:nvSpPr>
        <p:spPr/>
        <p:txBody>
          <a:bodyPr/>
          <a:lstStyle/>
          <a:p>
            <a:r>
              <a:rPr lang="en-US" dirty="0"/>
              <a:t>Paul </a:t>
            </a:r>
            <a:r>
              <a:rPr lang="en-US" dirty="0" err="1"/>
              <a:t>Pintrich</a:t>
            </a:r>
            <a:r>
              <a:rPr lang="en-US" dirty="0"/>
              <a:t> characterizes the self-regulated learner in a 2004 paper in Educational Psychology Review</a:t>
            </a:r>
          </a:p>
          <a:p>
            <a:pPr marL="0" indent="0">
              <a:buNone/>
            </a:pPr>
            <a:endParaRPr lang="en-US" dirty="0"/>
          </a:p>
          <a:p>
            <a:r>
              <a:rPr lang="en-US" dirty="0"/>
              <a:t>The characteristics of the SRL are the traits we want to instill in our budding “Life-Long Learners.” </a:t>
            </a:r>
          </a:p>
          <a:p>
            <a:r>
              <a:rPr lang="en-US" dirty="0"/>
              <a:t>We emphasize the first two of </a:t>
            </a:r>
            <a:r>
              <a:rPr lang="en-US" dirty="0" err="1"/>
              <a:t>Pintrich’s</a:t>
            </a:r>
            <a:r>
              <a:rPr lang="en-US" dirty="0"/>
              <a:t> characteristics of the self-regulated learner</a:t>
            </a:r>
          </a:p>
        </p:txBody>
      </p:sp>
    </p:spTree>
    <p:extLst>
      <p:ext uri="{BB962C8B-B14F-4D97-AF65-F5344CB8AC3E}">
        <p14:creationId xmlns:p14="http://schemas.microsoft.com/office/powerpoint/2010/main" val="1970077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Self-Regulated Learner</a:t>
            </a:r>
          </a:p>
        </p:txBody>
      </p:sp>
      <p:sp>
        <p:nvSpPr>
          <p:cNvPr id="3" name="Content Placeholder 2"/>
          <p:cNvSpPr>
            <a:spLocks noGrp="1"/>
          </p:cNvSpPr>
          <p:nvPr>
            <p:ph sz="quarter" idx="1"/>
          </p:nvPr>
        </p:nvSpPr>
        <p:spPr/>
        <p:txBody>
          <a:bodyPr/>
          <a:lstStyle/>
          <a:p>
            <a:pPr marL="514350" lvl="0" indent="-514350">
              <a:buFont typeface="+mj-lt"/>
              <a:buAutoNum type="arabicPeriod"/>
            </a:pPr>
            <a:r>
              <a:rPr lang="en-US" dirty="0"/>
              <a:t>is an active participants in the learning process, learning through working problems and building skill and confidence in problem solving</a:t>
            </a:r>
          </a:p>
          <a:p>
            <a:pPr marL="514350" lvl="0" indent="-514350">
              <a:buFont typeface="+mj-lt"/>
              <a:buAutoNum type="arabicPeriod"/>
            </a:pPr>
            <a:endParaRPr lang="en-US" dirty="0"/>
          </a:p>
          <a:p>
            <a:pPr marL="514350" lvl="0" indent="-514350">
              <a:buFont typeface="+mj-lt"/>
              <a:buAutoNum type="arabicPeriod"/>
            </a:pPr>
            <a:r>
              <a:rPr lang="en-US" dirty="0"/>
              <a:t>the self-regulated learner will monitor, control, and regulate certain aspects of their own cognition, motivation, and behavior as well as some features of their environments</a:t>
            </a:r>
          </a:p>
        </p:txBody>
      </p:sp>
    </p:spTree>
    <p:extLst>
      <p:ext uri="{BB962C8B-B14F-4D97-AF65-F5344CB8AC3E}">
        <p14:creationId xmlns:p14="http://schemas.microsoft.com/office/powerpoint/2010/main" val="5606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SRL and the Inverted Classroom</a:t>
            </a:r>
          </a:p>
        </p:txBody>
      </p:sp>
      <p:sp>
        <p:nvSpPr>
          <p:cNvPr id="3" name="Content Placeholder 2"/>
          <p:cNvSpPr>
            <a:spLocks noGrp="1"/>
          </p:cNvSpPr>
          <p:nvPr>
            <p:ph sz="quarter" idx="1"/>
          </p:nvPr>
        </p:nvSpPr>
        <p:spPr/>
        <p:txBody>
          <a:bodyPr/>
          <a:lstStyle/>
          <a:p>
            <a:r>
              <a:rPr lang="en-US" dirty="0"/>
              <a:t>The student decides how often they need to view or read today’s lesson.  There will be much more of a challenge for them to </a:t>
            </a:r>
            <a:r>
              <a:rPr lang="en-US" b="1" u="sng" dirty="0">
                <a:solidFill>
                  <a:srgbClr val="00B0F0"/>
                </a:solidFill>
              </a:rPr>
              <a:t>learn how they learn</a:t>
            </a:r>
            <a:r>
              <a:rPr lang="en-US" dirty="0"/>
              <a:t>.  Do they need to turn off their music?  Is the invasion of social media an impediment to their learning? Is the library a better location for them than the residence hall?</a:t>
            </a:r>
          </a:p>
        </p:txBody>
      </p:sp>
    </p:spTree>
    <p:extLst>
      <p:ext uri="{BB962C8B-B14F-4D97-AF65-F5344CB8AC3E}">
        <p14:creationId xmlns:p14="http://schemas.microsoft.com/office/powerpoint/2010/main" val="16046814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7622</TotalTime>
  <Words>1688</Words>
  <Application>Microsoft Office PowerPoint</Application>
  <PresentationFormat>On-screen Show (4:3)</PresentationFormat>
  <Paragraphs>141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Franklin Gothic Book</vt:lpstr>
      <vt:lpstr>Perpetua</vt:lpstr>
      <vt:lpstr>Wingdings 2</vt:lpstr>
      <vt:lpstr>Equity</vt:lpstr>
      <vt:lpstr>Inverting a Classroom: Nuts and Bolts</vt:lpstr>
      <vt:lpstr>PowerPoint Presentation</vt:lpstr>
      <vt:lpstr>Inverted Classroom</vt:lpstr>
      <vt:lpstr>Disclaimer</vt:lpstr>
      <vt:lpstr>PowerPoint Presentation</vt:lpstr>
      <vt:lpstr>PowerPoint Presentation</vt:lpstr>
      <vt:lpstr>Self-Regulated Learner</vt:lpstr>
      <vt:lpstr>The Self-Regulated Learner</vt:lpstr>
      <vt:lpstr>SRL and the Inverted Classroom</vt:lpstr>
      <vt:lpstr>How this relates to the Inverted Classroom</vt:lpstr>
      <vt:lpstr>SRL and the Inverted Classroom</vt:lpstr>
      <vt:lpstr>You will be amazed at what they know and  appalled at their lack of knowledge</vt:lpstr>
      <vt:lpstr>As you circulate through your students</vt:lpstr>
      <vt:lpstr>Strategy: Planning for Success</vt:lpstr>
      <vt:lpstr>Planning</vt:lpstr>
      <vt:lpstr>Problems and Projects:  Beyond the Basics</vt:lpstr>
      <vt:lpstr>Presentation of Video Lesson Each lesson gets a cover page </vt:lpstr>
      <vt:lpstr>PowerPoint Presentation</vt:lpstr>
      <vt:lpstr>PowerPoint Presentation</vt:lpstr>
      <vt:lpstr>Most Important</vt:lpstr>
      <vt:lpstr>Characteristics of a Project</vt:lpstr>
      <vt:lpstr>A Sample Project</vt:lpstr>
      <vt:lpstr>Conclusions</vt:lpstr>
      <vt:lpstr>Thank you</vt:lpstr>
      <vt:lpstr>References</vt:lpstr>
      <vt:lpstr>References</vt:lpstr>
    </vt:vector>
  </TitlesOfParts>
  <Company>Texas Lutheran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Day in the Life of an  Inverted Classroom</dc:title>
  <dc:creator>John T. Sieben</dc:creator>
  <cp:lastModifiedBy>John T. Sieben</cp:lastModifiedBy>
  <cp:revision>43</cp:revision>
  <dcterms:created xsi:type="dcterms:W3CDTF">2014-07-15T19:29:41Z</dcterms:created>
  <dcterms:modified xsi:type="dcterms:W3CDTF">2017-05-15T12:03:45Z</dcterms:modified>
</cp:coreProperties>
</file>