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68" r:id="rId3"/>
    <p:sldId id="259" r:id="rId4"/>
    <p:sldId id="257" r:id="rId5"/>
    <p:sldId id="258" r:id="rId6"/>
    <p:sldId id="260" r:id="rId7"/>
    <p:sldId id="270" r:id="rId8"/>
    <p:sldId id="273" r:id="rId9"/>
    <p:sldId id="261" r:id="rId10"/>
    <p:sldId id="274" r:id="rId11"/>
    <p:sldId id="275" r:id="rId12"/>
    <p:sldId id="267" r:id="rId13"/>
    <p:sldId id="272" r:id="rId14"/>
    <p:sldId id="278" r:id="rId15"/>
    <p:sldId id="262" r:id="rId16"/>
    <p:sldId id="265" r:id="rId17"/>
    <p:sldId id="263" r:id="rId18"/>
    <p:sldId id="266" r:id="rId19"/>
    <p:sldId id="277" r:id="rId20"/>
    <p:sldId id="264" r:id="rId21"/>
    <p:sldId id="276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02" autoAdjust="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C25F70-FCC2-4EBF-A992-3AA5CC95EC3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619431-FD66-4BCB-A114-DE2F4D727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47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082-B3D6-409C-BAFE-5EE7F5850B8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0F9E-0956-4625-98D8-95D1BFB78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8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082-B3D6-409C-BAFE-5EE7F5850B8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0F9E-0956-4625-98D8-95D1BFB78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4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082-B3D6-409C-BAFE-5EE7F5850B8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0F9E-0956-4625-98D8-95D1BFB78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7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082-B3D6-409C-BAFE-5EE7F5850B8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0F9E-0956-4625-98D8-95D1BFB78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4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082-B3D6-409C-BAFE-5EE7F5850B8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0F9E-0956-4625-98D8-95D1BFB78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9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082-B3D6-409C-BAFE-5EE7F5850B8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0F9E-0956-4625-98D8-95D1BFB78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4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082-B3D6-409C-BAFE-5EE7F5850B8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0F9E-0956-4625-98D8-95D1BFB78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8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082-B3D6-409C-BAFE-5EE7F5850B8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0F9E-0956-4625-98D8-95D1BFB78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5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082-B3D6-409C-BAFE-5EE7F5850B8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0F9E-0956-4625-98D8-95D1BFB78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7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082-B3D6-409C-BAFE-5EE7F5850B8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0F9E-0956-4625-98D8-95D1BFB78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1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F082-B3D6-409C-BAFE-5EE7F5850B8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0F9E-0956-4625-98D8-95D1BFB78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F082-B3D6-409C-BAFE-5EE7F5850B8C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50F9E-0956-4625-98D8-95D1BFB78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6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bscohost.com/discovery/technolog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quest.com/products-services/The-Summon-Service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isruptive_innovatio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a.org/acrl/standards/ilframewor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a.org/acrl/standards/ilframework" TargetMode="External"/><Relationship Id="rId3" Type="http://schemas.openxmlformats.org/officeDocument/2006/relationships/hyperlink" Target="http://www.ala.org/acrl/standards/ilframework#process" TargetMode="External"/><Relationship Id="rId7" Type="http://schemas.openxmlformats.org/officeDocument/2006/relationships/hyperlink" Target="http://www.ala.org/acrl/standards/ilframework#exploration" TargetMode="External"/><Relationship Id="rId2" Type="http://schemas.openxmlformats.org/officeDocument/2006/relationships/hyperlink" Target="http://www.ala.org/acrl/standards/ilframework#author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a.org/acrl/standards/ilframework#conversation" TargetMode="External"/><Relationship Id="rId5" Type="http://schemas.openxmlformats.org/officeDocument/2006/relationships/hyperlink" Target="http://www.ala.org/acrl/standards/ilframework#inquiry" TargetMode="External"/><Relationship Id="rId4" Type="http://schemas.openxmlformats.org/officeDocument/2006/relationships/hyperlink" Target="http://www.ala.org/acrl/standards/ilframework#value" TargetMode="Externa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a.org/acrl/standards/ilframework" TargetMode="External"/><Relationship Id="rId3" Type="http://schemas.openxmlformats.org/officeDocument/2006/relationships/hyperlink" Target="http://www.ala.org/acrl/standards/ilframework#process" TargetMode="External"/><Relationship Id="rId7" Type="http://schemas.openxmlformats.org/officeDocument/2006/relationships/hyperlink" Target="http://www.ala.org/acrl/standards/ilframework#exploration" TargetMode="External"/><Relationship Id="rId2" Type="http://schemas.openxmlformats.org/officeDocument/2006/relationships/hyperlink" Target="http://www.ala.org/acrl/standards/ilframework#author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a.org/acrl/standards/ilframework#conversation" TargetMode="External"/><Relationship Id="rId5" Type="http://schemas.openxmlformats.org/officeDocument/2006/relationships/hyperlink" Target="http://www.ala.org/acrl/standards/ilframework#inquiry" TargetMode="External"/><Relationship Id="rId4" Type="http://schemas.openxmlformats.org/officeDocument/2006/relationships/hyperlink" Target="http://www.ala.org/acrl/standards/ilframework#value" TargetMode="Externa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381000"/>
            <a:ext cx="4953000" cy="3810000"/>
          </a:xfrm>
        </p:spPr>
        <p:txBody>
          <a:bodyPr/>
          <a:lstStyle/>
          <a:p>
            <a:r>
              <a:rPr lang="en-US" b="1" dirty="0"/>
              <a:t>Discovery &amp; The IL Framework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76600"/>
            <a:ext cx="8534400" cy="3276600"/>
          </a:xfrm>
          <a:noFill/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Using a “disruptive” technology to explore the frames of Information Literacy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TLU’s Engaging Pedagogy Conference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Ms. </a:t>
            </a:r>
            <a:r>
              <a:rPr lang="en-US" b="1" dirty="0" err="1" smtClean="0">
                <a:solidFill>
                  <a:schemeClr val="tx1"/>
                </a:solidFill>
              </a:rPr>
              <a:t>Mikail</a:t>
            </a:r>
            <a:r>
              <a:rPr lang="en-US" b="1" dirty="0" smtClean="0">
                <a:solidFill>
                  <a:schemeClr val="tx1"/>
                </a:solidFill>
              </a:rPr>
              <a:t> McIntosh-Doty, MA, MLIS, MAR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May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"/>
            <a:ext cx="4038600" cy="302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ultimate </a:t>
            </a:r>
            <a:r>
              <a:rPr lang="en-US" dirty="0"/>
              <a:t>goal is to provide end users with a web-scale discovery service offering the best-possible research experience across several key search dimensions:</a:t>
            </a:r>
          </a:p>
          <a:p>
            <a:r>
              <a:rPr lang="en-US" dirty="0"/>
              <a:t>Availability of quality content</a:t>
            </a:r>
          </a:p>
          <a:p>
            <a:r>
              <a:rPr lang="en-US" dirty="0"/>
              <a:t>Content comprehensiveness</a:t>
            </a:r>
          </a:p>
          <a:p>
            <a:r>
              <a:rPr lang="en-US" dirty="0"/>
              <a:t>Quality of retrieved content</a:t>
            </a:r>
          </a:p>
          <a:p>
            <a:r>
              <a:rPr lang="en-US" dirty="0"/>
              <a:t>Site usability, functionality and </a:t>
            </a:r>
            <a:r>
              <a:rPr lang="en-US" dirty="0" smtClean="0"/>
              <a:t>performance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www.ebscohost.com/discovery/technology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Summon</a:t>
            </a:r>
            <a:r>
              <a:rPr lang="en-US" baseline="30000" dirty="0"/>
              <a:t>®</a:t>
            </a:r>
            <a:r>
              <a:rPr lang="en-US" dirty="0"/>
              <a:t> Service increases the value of your library by delivering an unprecedented research experience. More than a single-search box, the service </a:t>
            </a:r>
            <a:r>
              <a:rPr lang="en-US" dirty="0" smtClean="0"/>
              <a:t>makes </a:t>
            </a:r>
            <a:r>
              <a:rPr lang="en-US" dirty="0"/>
              <a:t>your collection more discoverable </a:t>
            </a:r>
            <a:r>
              <a:rPr lang="en-US" dirty="0" smtClean="0"/>
              <a:t>and provides </a:t>
            </a:r>
            <a:r>
              <a:rPr lang="en-US" dirty="0"/>
              <a:t>unique ways for users to connect with </a:t>
            </a:r>
            <a:r>
              <a:rPr lang="en-US" dirty="0" smtClean="0"/>
              <a:t>librarians in order to provide a rich </a:t>
            </a:r>
            <a:r>
              <a:rPr lang="en-US" dirty="0"/>
              <a:t>research experience </a:t>
            </a:r>
            <a:r>
              <a:rPr lang="en-US" dirty="0" smtClean="0"/>
              <a:t>that </a:t>
            </a:r>
          </a:p>
          <a:p>
            <a:r>
              <a:rPr lang="en-US" dirty="0" smtClean="0"/>
              <a:t>Presents results </a:t>
            </a:r>
            <a:r>
              <a:rPr lang="en-US" dirty="0"/>
              <a:t>without bias, </a:t>
            </a:r>
            <a:endParaRPr lang="en-US" dirty="0" smtClean="0"/>
          </a:p>
          <a:p>
            <a:r>
              <a:rPr lang="en-US" dirty="0" smtClean="0"/>
              <a:t>increases </a:t>
            </a:r>
            <a:r>
              <a:rPr lang="en-US" dirty="0"/>
              <a:t>resource </a:t>
            </a:r>
            <a:r>
              <a:rPr lang="en-US" dirty="0" smtClean="0"/>
              <a:t>usage </a:t>
            </a:r>
          </a:p>
          <a:p>
            <a:r>
              <a:rPr lang="en-US" dirty="0" smtClean="0"/>
              <a:t>strengthens </a:t>
            </a:r>
            <a:r>
              <a:rPr lang="en-US" dirty="0"/>
              <a:t>the library’s role in the research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meets </a:t>
            </a:r>
            <a:r>
              <a:rPr lang="en-US" dirty="0"/>
              <a:t>user expectations.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www.proquest.com/products-services/The-Summon-Service.html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you use discovery to explore the IL frames?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Features:</a:t>
            </a:r>
          </a:p>
          <a:p>
            <a:r>
              <a:rPr lang="en-US" dirty="0" smtClean="0"/>
              <a:t>Searching</a:t>
            </a:r>
          </a:p>
          <a:p>
            <a:r>
              <a:rPr lang="en-US" dirty="0" smtClean="0"/>
              <a:t>Limiters/Restrictors/Discipline Searches</a:t>
            </a:r>
          </a:p>
          <a:p>
            <a:r>
              <a:rPr lang="en-US" dirty="0" smtClean="0"/>
              <a:t>Results List</a:t>
            </a:r>
          </a:p>
          <a:p>
            <a:r>
              <a:rPr lang="en-US" dirty="0" smtClean="0"/>
              <a:t>Metadata – especially EDS</a:t>
            </a:r>
          </a:p>
          <a:p>
            <a:r>
              <a:rPr lang="en-US" dirty="0" smtClean="0"/>
              <a:t>Keyword – especially Summons (and Google Scholar)</a:t>
            </a:r>
          </a:p>
          <a:p>
            <a:r>
              <a:rPr lang="en-US" dirty="0" smtClean="0"/>
              <a:t>Algorithms</a:t>
            </a:r>
          </a:p>
          <a:p>
            <a:r>
              <a:rPr lang="en-US" dirty="0" smtClean="0"/>
              <a:t>Citations</a:t>
            </a:r>
          </a:p>
          <a:p>
            <a:r>
              <a:rPr lang="en-US" dirty="0" smtClean="0"/>
              <a:t>Boolean Searching</a:t>
            </a:r>
          </a:p>
          <a:p>
            <a:r>
              <a:rPr lang="en-US" dirty="0" err="1" smtClean="0"/>
              <a:t>Altmetrics</a:t>
            </a:r>
            <a:endParaRPr lang="en-US" dirty="0" smtClean="0"/>
          </a:p>
          <a:p>
            <a:r>
              <a:rPr lang="en-US" dirty="0" smtClean="0"/>
              <a:t>Internal links – author, subject, etc.</a:t>
            </a:r>
          </a:p>
          <a:p>
            <a:r>
              <a:rPr lang="en-US" dirty="0" smtClean="0"/>
              <a:t>Emailing option; file option</a:t>
            </a:r>
          </a:p>
          <a:p>
            <a:r>
              <a:rPr lang="en-US" dirty="0" smtClean="0"/>
              <a:t>Etc. ……….?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9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Add Discovery Tools to the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352800"/>
            <a:ext cx="7696200" cy="2773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[Take five (5) minutes to add specific discovery tools to the IL frames on the walls]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6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you use discovery to explore the IL frames?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Features:</a:t>
            </a:r>
          </a:p>
          <a:p>
            <a:r>
              <a:rPr lang="en-US" dirty="0" smtClean="0"/>
              <a:t>Searching</a:t>
            </a:r>
          </a:p>
          <a:p>
            <a:r>
              <a:rPr lang="en-US" dirty="0" smtClean="0"/>
              <a:t>Limiters/Restrictors/Discipline Searches</a:t>
            </a:r>
          </a:p>
          <a:p>
            <a:r>
              <a:rPr lang="en-US" dirty="0" smtClean="0"/>
              <a:t>Results List</a:t>
            </a:r>
          </a:p>
          <a:p>
            <a:r>
              <a:rPr lang="en-US" dirty="0" smtClean="0"/>
              <a:t>Metadata – especially EDS</a:t>
            </a:r>
          </a:p>
          <a:p>
            <a:r>
              <a:rPr lang="en-US" dirty="0" smtClean="0"/>
              <a:t>Keyword – especially Summons (and Google Scholar)</a:t>
            </a:r>
          </a:p>
          <a:p>
            <a:r>
              <a:rPr lang="en-US" dirty="0" smtClean="0"/>
              <a:t>Algorithms</a:t>
            </a:r>
          </a:p>
          <a:p>
            <a:r>
              <a:rPr lang="en-US" dirty="0" smtClean="0"/>
              <a:t>Citations</a:t>
            </a:r>
          </a:p>
          <a:p>
            <a:r>
              <a:rPr lang="en-US" dirty="0" smtClean="0"/>
              <a:t>Boolean Searching</a:t>
            </a:r>
          </a:p>
          <a:p>
            <a:r>
              <a:rPr lang="en-US" dirty="0" err="1" smtClean="0"/>
              <a:t>Altmetrics</a:t>
            </a:r>
            <a:endParaRPr lang="en-US" dirty="0" smtClean="0"/>
          </a:p>
          <a:p>
            <a:r>
              <a:rPr lang="en-US" dirty="0" smtClean="0"/>
              <a:t>Internal links – author, subject, etc.</a:t>
            </a:r>
          </a:p>
          <a:p>
            <a:r>
              <a:rPr lang="en-US" dirty="0" smtClean="0"/>
              <a:t>Emailing option; file option</a:t>
            </a:r>
          </a:p>
          <a:p>
            <a:r>
              <a:rPr lang="en-US" dirty="0" smtClean="0"/>
              <a:t>Etc. ……….?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Discovery searching as “disruptive technology”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A </a:t>
            </a:r>
            <a:r>
              <a:rPr lang="en-US" b="1" dirty="0" smtClean="0">
                <a:effectLst/>
              </a:rPr>
              <a:t>disruptive</a:t>
            </a:r>
            <a:r>
              <a:rPr lang="en-US" dirty="0" smtClean="0">
                <a:effectLst/>
              </a:rPr>
              <a:t> innovation </a:t>
            </a:r>
          </a:p>
          <a:p>
            <a:r>
              <a:rPr lang="en-US" dirty="0" smtClean="0">
                <a:effectLst/>
              </a:rPr>
              <a:t>creates a new market and value network </a:t>
            </a:r>
          </a:p>
          <a:p>
            <a:r>
              <a:rPr lang="en-US" dirty="0" smtClean="0">
                <a:effectLst/>
              </a:rPr>
              <a:t>eventually disrupts an existing market and value network</a:t>
            </a:r>
          </a:p>
          <a:p>
            <a:r>
              <a:rPr lang="en-US" dirty="0" smtClean="0">
                <a:effectLst/>
              </a:rPr>
              <a:t>displaces established market leading firms, products and alliances. 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Coined by Clayton M. Christensen, Harvard Business School, in 1995.</a:t>
            </a:r>
          </a:p>
          <a:p>
            <a:pPr marL="0" indent="0">
              <a:buNone/>
            </a:pPr>
            <a:endParaRPr lang="en-US" b="1" dirty="0" smtClean="0">
              <a:hlinkClick r:id="rId2"/>
            </a:endParaRPr>
          </a:p>
          <a:p>
            <a:pPr marL="1714500" lvl="4" indent="0">
              <a:buNone/>
            </a:pPr>
            <a:r>
              <a:rPr lang="en-US" b="1" dirty="0" smtClean="0">
                <a:hlinkClick r:id="rId2"/>
              </a:rPr>
              <a:t>	Disruptive innovation - Wikipedia</a:t>
            </a:r>
            <a:endParaRPr lang="en-US" b="1" dirty="0" smtClean="0"/>
          </a:p>
          <a:p>
            <a:pPr marL="0" indent="0">
              <a:buNone/>
            </a:pPr>
            <a:r>
              <a:rPr lang="en-US" i="1" dirty="0" smtClean="0">
                <a:effectLst/>
                <a:hlinkClick r:id="rId2"/>
              </a:rPr>
              <a:t> https://en.wikipedia.org/wiki/Disruptive_innovation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of a disruptive technology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804988"/>
            <a:ext cx="42862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disruptive technologies you know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Telephone</a:t>
            </a:r>
          </a:p>
          <a:p>
            <a:pPr marL="0" indent="0">
              <a:buNone/>
            </a:pPr>
            <a:r>
              <a:rPr lang="en-US" dirty="0" err="1" smtClean="0"/>
              <a:t>Iphone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Iwatch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Moveable Type</a:t>
            </a:r>
          </a:p>
          <a:p>
            <a:pPr marL="0" indent="0">
              <a:buNone/>
            </a:pPr>
            <a:r>
              <a:rPr lang="en-US" dirty="0" smtClean="0"/>
              <a:t>Typewriter</a:t>
            </a:r>
          </a:p>
          <a:p>
            <a:pPr marL="0" indent="0">
              <a:buNone/>
            </a:pPr>
            <a:r>
              <a:rPr lang="en-US" dirty="0" smtClean="0"/>
              <a:t>Computer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Cameras</a:t>
            </a:r>
          </a:p>
          <a:p>
            <a:pPr marL="0" indent="0">
              <a:buNone/>
            </a:pPr>
            <a:r>
              <a:rPr lang="en-US" dirty="0" smtClean="0"/>
              <a:t>Photocopiers</a:t>
            </a:r>
          </a:p>
          <a:p>
            <a:pPr marL="0" indent="0">
              <a:buNone/>
            </a:pPr>
            <a:r>
              <a:rPr lang="en-US" dirty="0" smtClean="0"/>
              <a:t>Scanners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71600"/>
            <a:ext cx="3471863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1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77724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How is discovery a disruptive technology?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38600"/>
            <a:ext cx="8001000" cy="2087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Discuss.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5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>
            <a:normAutofit/>
          </a:bodyPr>
          <a:lstStyle/>
          <a:p>
            <a:r>
              <a:rPr lang="en-US" dirty="0" smtClean="0"/>
              <a:t>How can you use the disruptive technology of discovery to help students engage the Information Literacy Framework?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5410200"/>
            <a:ext cx="7086600" cy="71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Discuss. 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“Here Be Dragons” </a:t>
            </a:r>
            <a:br>
              <a:rPr lang="en-US" dirty="0" smtClean="0"/>
            </a:br>
            <a:r>
              <a:rPr lang="en-US" dirty="0" smtClean="0"/>
              <a:t>Library motto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1447801"/>
            <a:ext cx="5973547" cy="335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19600"/>
            <a:ext cx="5386575" cy="3023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385762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0200"/>
            <a:ext cx="2957513" cy="5257800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7622215" y="100341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690623" y="241405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7821168" y="51816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5715000" y="538588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-693485" y="24140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effectLst/>
              </a:rPr>
              <a:t>Berkman, R. (2016). ACRL's new Information Literacy Framework: Why now </a:t>
            </a:r>
            <a:r>
              <a:rPr lang="en-US" dirty="0"/>
              <a:t> </a:t>
            </a:r>
            <a:r>
              <a:rPr lang="en-US" dirty="0" smtClean="0">
                <a:effectLst/>
              </a:rPr>
              <a:t>and what  did ACRL 	discover? </a:t>
            </a:r>
            <a:r>
              <a:rPr lang="en-US" i="1" dirty="0" smtClean="0">
                <a:effectLst/>
              </a:rPr>
              <a:t>Online Searcher</a:t>
            </a:r>
            <a:r>
              <a:rPr lang="en-US" dirty="0" smtClean="0">
                <a:effectLst/>
              </a:rPr>
              <a:t>, (2), 46.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>
              <a:effectLst/>
            </a:endParaRP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Daniels, J., Robinson, L., &amp; </a:t>
            </a:r>
            <a:r>
              <a:rPr lang="en-US" dirty="0" err="1"/>
              <a:t>Wishnetsky</a:t>
            </a:r>
            <a:r>
              <a:rPr lang="en-US" dirty="0"/>
              <a:t>, S. (2013).  </a:t>
            </a:r>
            <a:r>
              <a:rPr lang="en-US" dirty="0" smtClean="0"/>
              <a:t> Results </a:t>
            </a:r>
            <a:r>
              <a:rPr lang="en-US" dirty="0"/>
              <a:t>of web-scale </a:t>
            </a:r>
            <a:r>
              <a:rPr lang="en-US" dirty="0" smtClean="0"/>
              <a:t>discovery</a:t>
            </a:r>
            <a:r>
              <a:rPr lang="en-US" dirty="0"/>
              <a:t>: </a:t>
            </a:r>
            <a:r>
              <a:rPr lang="en-US" dirty="0" smtClean="0"/>
              <a:t>	Data</a:t>
            </a:r>
            <a:r>
              <a:rPr lang="en-US" dirty="0"/>
              <a:t>,  </a:t>
            </a:r>
            <a:r>
              <a:rPr lang="en-US" dirty="0" smtClean="0"/>
              <a:t>discussions</a:t>
            </a:r>
            <a:r>
              <a:rPr lang="en-US" dirty="0"/>
              <a:t>, </a:t>
            </a:r>
            <a:r>
              <a:rPr lang="en-US" dirty="0" smtClean="0"/>
              <a:t>	and </a:t>
            </a:r>
            <a:r>
              <a:rPr lang="en-US" dirty="0"/>
              <a:t>decisions. </a:t>
            </a:r>
            <a:r>
              <a:rPr lang="en-US" i="1" dirty="0"/>
              <a:t>The Serials </a:t>
            </a:r>
            <a:r>
              <a:rPr lang="en-US" i="1" dirty="0" smtClean="0"/>
              <a:t>Librarian</a:t>
            </a:r>
            <a:r>
              <a:rPr lang="en-US" dirty="0"/>
              <a:t>, 64(1–4), 81–87</a:t>
            </a:r>
            <a:r>
              <a:rPr lang="en-US" dirty="0" smtClean="0"/>
              <a:t>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>
              <a:effectLst/>
            </a:endParaRP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Kelley</a:t>
            </a:r>
            <a:r>
              <a:rPr lang="en-US" dirty="0"/>
              <a:t>, M. (2012). </a:t>
            </a:r>
            <a:r>
              <a:rPr lang="en-US" dirty="0" smtClean="0"/>
              <a:t>Coming into focus: </a:t>
            </a:r>
            <a:r>
              <a:rPr lang="en-US" dirty="0"/>
              <a:t>Web-scale </a:t>
            </a:r>
            <a:r>
              <a:rPr lang="en-US" dirty="0" smtClean="0"/>
              <a:t>discovery </a:t>
            </a:r>
            <a:r>
              <a:rPr lang="en-US" dirty="0"/>
              <a:t>services face </a:t>
            </a:r>
            <a:r>
              <a:rPr lang="en-US" dirty="0" smtClean="0"/>
              <a:t>growing </a:t>
            </a:r>
            <a:r>
              <a:rPr lang="en-US" dirty="0"/>
              <a:t>need for </a:t>
            </a:r>
            <a:r>
              <a:rPr lang="en-US" dirty="0" smtClean="0"/>
              <a:t>best </a:t>
            </a:r>
            <a:r>
              <a:rPr lang="en-US" dirty="0"/>
              <a:t> </a:t>
            </a:r>
            <a:r>
              <a:rPr lang="en-US" dirty="0" smtClean="0"/>
              <a:t>	practices</a:t>
            </a:r>
            <a:r>
              <a:rPr lang="en-US" dirty="0"/>
              <a:t>. </a:t>
            </a:r>
            <a:r>
              <a:rPr lang="en-US" i="1" dirty="0"/>
              <a:t>Library Journal</a:t>
            </a:r>
            <a:r>
              <a:rPr lang="en-US" dirty="0"/>
              <a:t>, </a:t>
            </a:r>
            <a:r>
              <a:rPr lang="en-US" i="1" dirty="0"/>
              <a:t>137</a:t>
            </a:r>
            <a:r>
              <a:rPr lang="en-US" dirty="0"/>
              <a:t>(17), 34</a:t>
            </a:r>
            <a:r>
              <a:rPr lang="en-US" dirty="0" smtClean="0"/>
              <a:t>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Leebaw</a:t>
            </a:r>
            <a:r>
              <a:rPr lang="en-US" dirty="0"/>
              <a:t>, D., </a:t>
            </a:r>
            <a:r>
              <a:rPr lang="en-US" dirty="0" err="1"/>
              <a:t>Conlan</a:t>
            </a:r>
            <a:r>
              <a:rPr lang="en-US" dirty="0"/>
              <a:t>, B., </a:t>
            </a:r>
            <a:r>
              <a:rPr lang="en-US" dirty="0" err="1"/>
              <a:t>Gonnerman</a:t>
            </a:r>
            <a:r>
              <a:rPr lang="en-US" dirty="0"/>
              <a:t>, K., Johnston, S., &amp; </a:t>
            </a:r>
            <a:r>
              <a:rPr lang="en-US" dirty="0" err="1"/>
              <a:t>Sinkler</a:t>
            </a:r>
            <a:r>
              <a:rPr lang="en-US" dirty="0"/>
              <a:t>-Miller, C. (2013).  </a:t>
            </a:r>
            <a:r>
              <a:rPr lang="en-US" dirty="0" smtClean="0"/>
              <a:t>Improving </a:t>
            </a:r>
            <a:r>
              <a:rPr lang="en-US" dirty="0"/>
              <a:t>library </a:t>
            </a:r>
            <a:r>
              <a:rPr lang="en-US" dirty="0" smtClean="0"/>
              <a:t>	resource </a:t>
            </a:r>
            <a:r>
              <a:rPr lang="en-US" dirty="0"/>
              <a:t>discovery: Exploring the possibilities of </a:t>
            </a:r>
            <a:r>
              <a:rPr lang="en-US" dirty="0" err="1"/>
              <a:t>VuFind</a:t>
            </a:r>
            <a:r>
              <a:rPr lang="en-US" dirty="0"/>
              <a:t>  </a:t>
            </a:r>
            <a:r>
              <a:rPr lang="en-US" dirty="0" smtClean="0"/>
              <a:t>and </a:t>
            </a:r>
            <a:r>
              <a:rPr lang="en-US" dirty="0"/>
              <a:t>Web-scale discovery. </a:t>
            </a:r>
            <a:r>
              <a:rPr lang="en-US" i="1" dirty="0"/>
              <a:t>Journal of </a:t>
            </a:r>
            <a:r>
              <a:rPr lang="en-US" i="1" dirty="0" smtClean="0"/>
              <a:t>	Web </a:t>
            </a:r>
            <a:r>
              <a:rPr lang="en-US" i="1" dirty="0"/>
              <a:t>Librarianship</a:t>
            </a:r>
            <a:r>
              <a:rPr lang="en-US" dirty="0"/>
              <a:t>, 7(2), 154–189.</a:t>
            </a:r>
            <a:endParaRPr lang="en-US" dirty="0" smtClean="0"/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Welch, A. J. (2012). Implementing library discovery: A balancing act. In M. P. </a:t>
            </a:r>
            <a:r>
              <a:rPr lang="en-US" dirty="0" smtClean="0"/>
              <a:t>Popp </a:t>
            </a:r>
            <a:r>
              <a:rPr lang="en-US" dirty="0"/>
              <a:t>&amp; D. </a:t>
            </a:r>
            <a:r>
              <a:rPr lang="en-US" dirty="0" err="1" smtClean="0"/>
              <a:t>Dallis</a:t>
            </a:r>
            <a:r>
              <a:rPr lang="en-US" dirty="0" smtClean="0"/>
              <a:t>  (</a:t>
            </a:r>
            <a:r>
              <a:rPr lang="en-US" dirty="0"/>
              <a:t>Eds.), </a:t>
            </a:r>
            <a:endParaRPr lang="en-US" dirty="0" smtClean="0"/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/>
              <a:t>	</a:t>
            </a:r>
            <a:r>
              <a:rPr lang="en-US" i="1" dirty="0" smtClean="0"/>
              <a:t>Planning </a:t>
            </a:r>
            <a:r>
              <a:rPr lang="en-US" i="1" dirty="0"/>
              <a:t>and implementing resource </a:t>
            </a:r>
            <a:r>
              <a:rPr lang="en-US" i="1" dirty="0" smtClean="0"/>
              <a:t>discovery </a:t>
            </a:r>
            <a:r>
              <a:rPr lang="en-US" i="1" dirty="0"/>
              <a:t>tools in </a:t>
            </a:r>
            <a:r>
              <a:rPr lang="en-US" i="1" dirty="0" smtClean="0"/>
              <a:t>academic </a:t>
            </a:r>
            <a:r>
              <a:rPr lang="en-US" i="1" dirty="0"/>
              <a:t>libraries</a:t>
            </a:r>
            <a:r>
              <a:rPr lang="en-US" dirty="0"/>
              <a:t> (pp. 322–337). </a:t>
            </a:r>
            <a:r>
              <a:rPr lang="en-US" dirty="0" smtClean="0"/>
              <a:t>	Hershey</a:t>
            </a:r>
            <a:r>
              <a:rPr lang="en-US" dirty="0"/>
              <a:t>, PA: </a:t>
            </a:r>
            <a:r>
              <a:rPr lang="en-US" dirty="0" smtClean="0"/>
              <a:t>Information </a:t>
            </a:r>
            <a:r>
              <a:rPr lang="en-US" dirty="0"/>
              <a:t>Science </a:t>
            </a:r>
            <a:r>
              <a:rPr lang="en-US" dirty="0" smtClean="0"/>
              <a:t>Reference.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Various websites as noted on slides.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Here I stand (finished) and may the Peeps be with You!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t="18197" b="51834"/>
          <a:stretch/>
        </p:blipFill>
        <p:spPr>
          <a:xfrm>
            <a:off x="2362200" y="3810000"/>
            <a:ext cx="3793787" cy="190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Joke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Answer/Response heard at the recent </a:t>
            </a:r>
          </a:p>
          <a:p>
            <a:pPr marL="0" indent="0">
              <a:buNone/>
            </a:pPr>
            <a:r>
              <a:rPr lang="en-US" b="1" i="1" dirty="0" smtClean="0"/>
              <a:t>March for Science </a:t>
            </a:r>
            <a:r>
              <a:rPr lang="en-US" dirty="0" smtClean="0"/>
              <a:t>(Earth Day 2017): </a:t>
            </a:r>
          </a:p>
          <a:p>
            <a:pPr marL="0" indent="0">
              <a:buNone/>
            </a:pPr>
            <a:r>
              <a:rPr lang="en-US" dirty="0" smtClean="0"/>
              <a:t>Call: </a:t>
            </a:r>
            <a:r>
              <a:rPr lang="en-US" b="1" dirty="0" smtClean="0"/>
              <a:t>What do we want?</a:t>
            </a:r>
          </a:p>
          <a:p>
            <a:pPr marL="0" indent="0">
              <a:buNone/>
            </a:pPr>
            <a:r>
              <a:rPr lang="en-US" dirty="0" smtClean="0"/>
              <a:t>Response: </a:t>
            </a:r>
            <a:r>
              <a:rPr lang="en-US" b="1" i="1" dirty="0" smtClean="0"/>
              <a:t>Evidence-based Research!</a:t>
            </a:r>
          </a:p>
          <a:p>
            <a:pPr marL="0" indent="0">
              <a:buNone/>
            </a:pPr>
            <a:r>
              <a:rPr lang="en-US" dirty="0" smtClean="0"/>
              <a:t>Call: </a:t>
            </a:r>
            <a:r>
              <a:rPr lang="en-US" b="1" dirty="0" smtClean="0"/>
              <a:t>When do we want it?</a:t>
            </a:r>
          </a:p>
          <a:p>
            <a:pPr marL="0" indent="0">
              <a:buNone/>
            </a:pPr>
            <a:r>
              <a:rPr lang="en-US" dirty="0" smtClean="0"/>
              <a:t>Response: </a:t>
            </a:r>
            <a:r>
              <a:rPr lang="en-US" b="1" i="1" dirty="0" smtClean="0"/>
              <a:t>When it has been published in a Peer-reviewed journal!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40" y="4419600"/>
            <a:ext cx="3250659" cy="243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1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“Information </a:t>
            </a:r>
            <a:r>
              <a:rPr lang="en-US" dirty="0"/>
              <a:t>literacy is the set of </a:t>
            </a:r>
            <a:r>
              <a:rPr lang="en-US" i="1" dirty="0"/>
              <a:t>integrated abilities </a:t>
            </a:r>
            <a:r>
              <a:rPr lang="en-US" dirty="0"/>
              <a:t>encompassing the </a:t>
            </a:r>
            <a:r>
              <a:rPr lang="en-US" i="1" dirty="0"/>
              <a:t>reflective discovery </a:t>
            </a:r>
            <a:r>
              <a:rPr lang="en-US" dirty="0"/>
              <a:t>of information, the </a:t>
            </a:r>
            <a:r>
              <a:rPr lang="en-US" i="1" dirty="0"/>
              <a:t>understanding</a:t>
            </a:r>
            <a:r>
              <a:rPr lang="en-US" dirty="0"/>
              <a:t> of how information is produced and valued, and the use of information in creating new knowledge and </a:t>
            </a:r>
            <a:r>
              <a:rPr lang="en-US" i="1" dirty="0"/>
              <a:t>participating ethically</a:t>
            </a:r>
            <a:r>
              <a:rPr lang="en-US" dirty="0"/>
              <a:t> in communities of learning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sz="3000" i="1" dirty="0" smtClean="0"/>
              <a:t>Association of College and Research Libraries (2015/16)</a:t>
            </a:r>
            <a:endParaRPr lang="en-US" sz="3000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http://www.ala.org/acrl/standards/ilframework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Literacy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>
                <a:hlinkClick r:id="rId2"/>
              </a:rPr>
              <a:t>Authority Is Constructed and </a:t>
            </a:r>
            <a:r>
              <a:rPr lang="en-US" sz="4000" dirty="0" smtClean="0">
                <a:hlinkClick r:id="rId2"/>
              </a:rPr>
              <a:t>Contextual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>
                <a:hlinkClick r:id="rId3"/>
              </a:rPr>
              <a:t>Information Creation </a:t>
            </a:r>
            <a:r>
              <a:rPr lang="en-US" sz="4000" dirty="0" smtClean="0">
                <a:hlinkClick r:id="rId3"/>
              </a:rPr>
              <a:t>is </a:t>
            </a:r>
            <a:r>
              <a:rPr lang="en-US" sz="4000" dirty="0">
                <a:hlinkClick r:id="rId3"/>
              </a:rPr>
              <a:t>a </a:t>
            </a:r>
            <a:r>
              <a:rPr lang="en-US" sz="4000" dirty="0" smtClean="0">
                <a:hlinkClick r:id="rId3"/>
              </a:rPr>
              <a:t>Process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>
                <a:hlinkClick r:id="rId4"/>
              </a:rPr>
              <a:t>Information Has </a:t>
            </a:r>
            <a:r>
              <a:rPr lang="en-US" sz="4000" dirty="0" smtClean="0">
                <a:hlinkClick r:id="rId4"/>
              </a:rPr>
              <a:t>Value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>
                <a:hlinkClick r:id="rId5"/>
              </a:rPr>
              <a:t>Research </a:t>
            </a:r>
            <a:r>
              <a:rPr lang="en-US" sz="4000" dirty="0" smtClean="0">
                <a:hlinkClick r:id="rId5"/>
              </a:rPr>
              <a:t>is Inquiry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>
                <a:hlinkClick r:id="rId6"/>
              </a:rPr>
              <a:t>Scholarship </a:t>
            </a:r>
            <a:r>
              <a:rPr lang="en-US" sz="4000" dirty="0" smtClean="0">
                <a:hlinkClick r:id="rId6"/>
              </a:rPr>
              <a:t>is Conversation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>
                <a:hlinkClick r:id="rId7"/>
              </a:rPr>
              <a:t>Searching </a:t>
            </a:r>
            <a:r>
              <a:rPr lang="en-US" sz="4000" dirty="0" smtClean="0">
                <a:hlinkClick r:id="rId7"/>
              </a:rPr>
              <a:t>is </a:t>
            </a:r>
            <a:r>
              <a:rPr lang="en-US" sz="4000" dirty="0">
                <a:hlinkClick r:id="rId7"/>
              </a:rPr>
              <a:t>Strategic </a:t>
            </a:r>
            <a:r>
              <a:rPr lang="en-US" sz="4000" dirty="0" smtClean="0">
                <a:hlinkClick r:id="rId7"/>
              </a:rPr>
              <a:t>Exploration</a:t>
            </a:r>
            <a:endParaRPr lang="en-US" sz="4000" dirty="0" smtClean="0"/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ACRL (2015/16):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dirty="0" smtClean="0">
                <a:hlinkClick r:id="rId8"/>
              </a:rPr>
              <a:t>http://www.ala.org/acrl/standards/ilframework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28800"/>
            <a:ext cx="5080207" cy="380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</a:t>
            </a:r>
            <a:r>
              <a:rPr lang="en-US" dirty="0" smtClean="0"/>
              <a:t>those frames </a:t>
            </a:r>
            <a:r>
              <a:rPr lang="en-US" smtClean="0"/>
              <a:t>- phrases </a:t>
            </a:r>
            <a:r>
              <a:rPr lang="en-US" dirty="0" smtClean="0"/>
              <a:t>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Please use the sheets around the room to add your own comments/phrases/observations on what each frame is trying to address.</a:t>
            </a:r>
          </a:p>
          <a:p>
            <a:pPr marL="0" indent="0">
              <a:buNone/>
            </a:pPr>
            <a:r>
              <a:rPr lang="en-US" dirty="0" smtClean="0"/>
              <a:t>[5 minutes]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Literacy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>
                <a:hlinkClick r:id="rId2"/>
              </a:rPr>
              <a:t>Authority Is Constructed and </a:t>
            </a:r>
            <a:r>
              <a:rPr lang="en-US" sz="4000" dirty="0" smtClean="0">
                <a:hlinkClick r:id="rId2"/>
              </a:rPr>
              <a:t>Contextual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>
                <a:hlinkClick r:id="rId3"/>
              </a:rPr>
              <a:t>Information Creation </a:t>
            </a:r>
            <a:r>
              <a:rPr lang="en-US" sz="4000" dirty="0" smtClean="0">
                <a:hlinkClick r:id="rId3"/>
              </a:rPr>
              <a:t>is </a:t>
            </a:r>
            <a:r>
              <a:rPr lang="en-US" sz="4000" dirty="0">
                <a:hlinkClick r:id="rId3"/>
              </a:rPr>
              <a:t>a </a:t>
            </a:r>
            <a:r>
              <a:rPr lang="en-US" sz="4000" dirty="0" smtClean="0">
                <a:hlinkClick r:id="rId3"/>
              </a:rPr>
              <a:t>Process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>
                <a:hlinkClick r:id="rId4"/>
              </a:rPr>
              <a:t>Information Has </a:t>
            </a:r>
            <a:r>
              <a:rPr lang="en-US" sz="4000" dirty="0" smtClean="0">
                <a:hlinkClick r:id="rId4"/>
              </a:rPr>
              <a:t>Value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>
                <a:hlinkClick r:id="rId5"/>
              </a:rPr>
              <a:t>Research </a:t>
            </a:r>
            <a:r>
              <a:rPr lang="en-US" sz="4000" dirty="0" smtClean="0">
                <a:hlinkClick r:id="rId5"/>
              </a:rPr>
              <a:t>is Inquiry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>
                <a:hlinkClick r:id="rId6"/>
              </a:rPr>
              <a:t>Scholarship </a:t>
            </a:r>
            <a:r>
              <a:rPr lang="en-US" sz="4000" dirty="0" smtClean="0">
                <a:hlinkClick r:id="rId6"/>
              </a:rPr>
              <a:t>is Conversation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>
                <a:hlinkClick r:id="rId7"/>
              </a:rPr>
              <a:t>Searching </a:t>
            </a:r>
            <a:r>
              <a:rPr lang="en-US" sz="4000" dirty="0" smtClean="0">
                <a:hlinkClick r:id="rId7"/>
              </a:rPr>
              <a:t>is </a:t>
            </a:r>
            <a:r>
              <a:rPr lang="en-US" sz="4000" dirty="0">
                <a:hlinkClick r:id="rId7"/>
              </a:rPr>
              <a:t>Strategic </a:t>
            </a:r>
            <a:r>
              <a:rPr lang="en-US" sz="4000" dirty="0" smtClean="0">
                <a:hlinkClick r:id="rId7"/>
              </a:rPr>
              <a:t>Exploration</a:t>
            </a:r>
            <a:endParaRPr lang="en-US" sz="4000" dirty="0" smtClean="0"/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ACRL (2015/16):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dirty="0" smtClean="0">
                <a:hlinkClick r:id="rId8"/>
              </a:rPr>
              <a:t>http://www.ala.org/acrl/standards/ilframework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28800"/>
            <a:ext cx="5080207" cy="380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Web-scale discovery is a concept not easily defined.  As late as 2013, there were a couple of definitions floating about:</a:t>
            </a:r>
          </a:p>
          <a:p>
            <a:r>
              <a:rPr lang="en-US" dirty="0" smtClean="0"/>
              <a:t>“</a:t>
            </a:r>
            <a:r>
              <a:rPr lang="en-US" dirty="0"/>
              <a:t>an access tool” 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Daniels </a:t>
            </a:r>
            <a:r>
              <a:rPr lang="en-US" dirty="0"/>
              <a:t>et al. (2013) &amp; Welch (</a:t>
            </a:r>
            <a:r>
              <a:rPr lang="en-US" dirty="0" smtClean="0"/>
              <a:t>2012)</a:t>
            </a:r>
          </a:p>
          <a:p>
            <a:pPr marL="571500" indent="-457200"/>
            <a:r>
              <a:rPr lang="en-US" dirty="0" smtClean="0"/>
              <a:t>“a concept” that provides a “solution” creating a most “intuitive whole”</a:t>
            </a:r>
          </a:p>
          <a:p>
            <a:pPr marL="914400" lvl="2" indent="0">
              <a:buNone/>
            </a:pPr>
            <a:r>
              <a:rPr lang="en-US" dirty="0" err="1"/>
              <a:t>Leebaw</a:t>
            </a:r>
            <a:r>
              <a:rPr lang="en-US" dirty="0"/>
              <a:t> et al. (2013</a:t>
            </a:r>
            <a:r>
              <a:rPr lang="en-US" dirty="0" smtClean="0"/>
              <a:t>)</a:t>
            </a:r>
          </a:p>
          <a:p>
            <a:pPr marL="5715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Discovery (or Web-scale discovery)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EBSCO’s </a:t>
            </a:r>
            <a:r>
              <a:rPr lang="en-US" b="1" i="1" dirty="0" smtClean="0"/>
              <a:t>Discovery Search (EDS)</a:t>
            </a:r>
          </a:p>
          <a:p>
            <a:pPr marL="0" indent="0">
              <a:buNone/>
            </a:pPr>
            <a:r>
              <a:rPr lang="en-US" b="1" dirty="0" smtClean="0"/>
              <a:t>ProQuest’s</a:t>
            </a:r>
            <a:r>
              <a:rPr lang="en-US" b="1" i="1" dirty="0" smtClean="0"/>
              <a:t> Summon </a:t>
            </a:r>
          </a:p>
          <a:p>
            <a:pPr marL="0" indent="0">
              <a:buNone/>
            </a:pPr>
            <a:r>
              <a:rPr lang="en-US" dirty="0" smtClean="0"/>
              <a:t>Ex </a:t>
            </a:r>
            <a:r>
              <a:rPr lang="en-US" dirty="0" err="1" smtClean="0"/>
              <a:t>Libris</a:t>
            </a:r>
            <a:r>
              <a:rPr lang="en-US" dirty="0" smtClean="0"/>
              <a:t>’ Primo</a:t>
            </a:r>
          </a:p>
          <a:p>
            <a:pPr marL="0" indent="0">
              <a:buNone/>
            </a:pPr>
            <a:r>
              <a:rPr lang="en-US" dirty="0" err="1" smtClean="0"/>
              <a:t>WorldShare’s</a:t>
            </a:r>
            <a:r>
              <a:rPr lang="en-US" dirty="0" smtClean="0"/>
              <a:t>  </a:t>
            </a:r>
            <a:r>
              <a:rPr lang="en-US" dirty="0" err="1" smtClean="0"/>
              <a:t>WorldCat</a:t>
            </a:r>
            <a:r>
              <a:rPr lang="en-US" dirty="0" smtClean="0"/>
              <a:t> Local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We’ll look at the first two.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95600"/>
            <a:ext cx="14287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6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F243E"/>
      </a:dk1>
      <a:lt1>
        <a:srgbClr val="9BBB59"/>
      </a:lt1>
      <a:dk2>
        <a:srgbClr val="0F243E"/>
      </a:dk2>
      <a:lt2>
        <a:srgbClr val="D7E3B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604</Words>
  <Application>Microsoft Office PowerPoint</Application>
  <PresentationFormat>On-screen Show (4:3)</PresentationFormat>
  <Paragraphs>143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Discovery &amp; The IL Framework </vt:lpstr>
      <vt:lpstr>“Here Be Dragons”  Library motto</vt:lpstr>
      <vt:lpstr>Joke</vt:lpstr>
      <vt:lpstr>Information Literacy</vt:lpstr>
      <vt:lpstr>Information Literacy Frames</vt:lpstr>
      <vt:lpstr>What do those frames - phrases mean?</vt:lpstr>
      <vt:lpstr>Information Literacy Frames</vt:lpstr>
      <vt:lpstr>Discovery</vt:lpstr>
      <vt:lpstr>Discovery (or Web-scale discovery) Tools</vt:lpstr>
      <vt:lpstr>EDS</vt:lpstr>
      <vt:lpstr>Summon</vt:lpstr>
      <vt:lpstr>How can you use discovery to explore the IL frames?</vt:lpstr>
      <vt:lpstr>Add Discovery Tools to the Frames</vt:lpstr>
      <vt:lpstr>How can you use discovery to explore the IL frames?</vt:lpstr>
      <vt:lpstr>Discovery searching as “disruptive technology”</vt:lpstr>
      <vt:lpstr>Chart of a disruptive technology</vt:lpstr>
      <vt:lpstr>What are some disruptive technologies you know about?</vt:lpstr>
      <vt:lpstr>How is discovery a disruptive technology?</vt:lpstr>
      <vt:lpstr>How can you use the disruptive technology of discovery to help students engage the Information Literacy Framework?</vt:lpstr>
      <vt:lpstr>References</vt:lpstr>
      <vt:lpstr>Conclusions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&amp; The IL Framework</dc:title>
  <dc:creator>Windows User</dc:creator>
  <cp:lastModifiedBy>Windows User</cp:lastModifiedBy>
  <cp:revision>21</cp:revision>
  <cp:lastPrinted>2017-04-26T18:06:20Z</cp:lastPrinted>
  <dcterms:created xsi:type="dcterms:W3CDTF">2017-04-25T19:36:29Z</dcterms:created>
  <dcterms:modified xsi:type="dcterms:W3CDTF">2017-04-27T14:38:17Z</dcterms:modified>
</cp:coreProperties>
</file>