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notesMasterIdLst>
    <p:notesMasterId r:id="rId10"/>
  </p:notesMasterIdLst>
  <p:sldIdLst>
    <p:sldId id="256" r:id="rId3"/>
    <p:sldId id="262" r:id="rId4"/>
    <p:sldId id="258" r:id="rId5"/>
    <p:sldId id="259" r:id="rId6"/>
    <p:sldId id="260" r:id="rId7"/>
    <p:sldId id="263" r:id="rId8"/>
    <p:sldId id="261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61" autoAdjust="0"/>
  </p:normalViewPr>
  <p:slideViewPr>
    <p:cSldViewPr snapToGrid="0" snapToObjects="1">
      <p:cViewPr varScale="1">
        <p:scale>
          <a:sx n="80" d="100"/>
          <a:sy n="80" d="100"/>
        </p:scale>
        <p:origin x="111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CA14A-E386-4E7F-90DD-CFA3D08056F7}" type="doc">
      <dgm:prSet loTypeId="urn:microsoft.com/office/officeart/2016/7/layout/ChevronBlockProcess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3884B2-668A-4BEC-9488-6366CA636CC0}">
      <dgm:prSet/>
      <dgm:spPr/>
      <dgm:t>
        <a:bodyPr/>
        <a:lstStyle/>
        <a:p>
          <a:r>
            <a:rPr lang="en-US"/>
            <a:t>Build</a:t>
          </a:r>
        </a:p>
      </dgm:t>
    </dgm:pt>
    <dgm:pt modelId="{CAAD0892-F1B9-42AF-A411-346A9D9ED510}" type="parTrans" cxnId="{E7756087-D9AB-4AB7-B05B-0B6DB6B34EE2}">
      <dgm:prSet/>
      <dgm:spPr/>
      <dgm:t>
        <a:bodyPr/>
        <a:lstStyle/>
        <a:p>
          <a:endParaRPr lang="en-US"/>
        </a:p>
      </dgm:t>
    </dgm:pt>
    <dgm:pt modelId="{89EF9481-AD49-427D-859D-55B30EB6575C}" type="sibTrans" cxnId="{E7756087-D9AB-4AB7-B05B-0B6DB6B34EE2}">
      <dgm:prSet/>
      <dgm:spPr/>
      <dgm:t>
        <a:bodyPr/>
        <a:lstStyle/>
        <a:p>
          <a:endParaRPr lang="en-US"/>
        </a:p>
      </dgm:t>
    </dgm:pt>
    <dgm:pt modelId="{2268E8C6-FDBE-4B66-BC1D-333B3A55A7BF}">
      <dgm:prSet/>
      <dgm:spPr/>
      <dgm:t>
        <a:bodyPr/>
        <a:lstStyle/>
        <a:p>
          <a:r>
            <a:rPr lang="en-US"/>
            <a:t>Build Institutional Commitment</a:t>
          </a:r>
        </a:p>
      </dgm:t>
    </dgm:pt>
    <dgm:pt modelId="{F5D5140F-02E2-4AB8-A0D8-7EF979E837E6}" type="parTrans" cxnId="{C1AB8727-40F4-40F8-AB75-8090E582639F}">
      <dgm:prSet/>
      <dgm:spPr/>
      <dgm:t>
        <a:bodyPr/>
        <a:lstStyle/>
        <a:p>
          <a:endParaRPr lang="en-US"/>
        </a:p>
      </dgm:t>
    </dgm:pt>
    <dgm:pt modelId="{14B3C8C3-A95F-4645-97FE-40A02C0502A4}" type="sibTrans" cxnId="{C1AB8727-40F4-40F8-AB75-8090E582639F}">
      <dgm:prSet/>
      <dgm:spPr/>
      <dgm:t>
        <a:bodyPr/>
        <a:lstStyle/>
        <a:p>
          <a:endParaRPr lang="en-US"/>
        </a:p>
      </dgm:t>
    </dgm:pt>
    <dgm:pt modelId="{B6DE28E3-295E-485E-B353-882D03815ABA}">
      <dgm:prSet/>
      <dgm:spPr/>
      <dgm:t>
        <a:bodyPr/>
        <a:lstStyle/>
        <a:p>
          <a:r>
            <a:rPr lang="en-US"/>
            <a:t>Accessibility Steering Committee including IT, Counseling and Accommodation Services &amp; Student ADA Coordinator, faculty, and administration.</a:t>
          </a:r>
        </a:p>
      </dgm:t>
    </dgm:pt>
    <dgm:pt modelId="{B80417FB-C172-4368-A07A-E6A145DA7683}" type="parTrans" cxnId="{1E54F22B-F178-405E-B8F8-D697E1EFE2C3}">
      <dgm:prSet/>
      <dgm:spPr/>
      <dgm:t>
        <a:bodyPr/>
        <a:lstStyle/>
        <a:p>
          <a:endParaRPr lang="en-US"/>
        </a:p>
      </dgm:t>
    </dgm:pt>
    <dgm:pt modelId="{9958753A-7A5E-4E83-A8BA-6B8EC7AC0E97}" type="sibTrans" cxnId="{1E54F22B-F178-405E-B8F8-D697E1EFE2C3}">
      <dgm:prSet/>
      <dgm:spPr/>
      <dgm:t>
        <a:bodyPr/>
        <a:lstStyle/>
        <a:p>
          <a:endParaRPr lang="en-US"/>
        </a:p>
      </dgm:t>
    </dgm:pt>
    <dgm:pt modelId="{46BD4C17-FE10-4B6A-A7ED-A8F8D58904BC}">
      <dgm:prSet/>
      <dgm:spPr/>
      <dgm:t>
        <a:bodyPr/>
        <a:lstStyle/>
        <a:p>
          <a:r>
            <a:rPr lang="en-US"/>
            <a:t>Create an Accessibility Policy</a:t>
          </a:r>
        </a:p>
      </dgm:t>
    </dgm:pt>
    <dgm:pt modelId="{7D03A5E1-B86B-49FA-B40F-4EC19312CFD9}" type="parTrans" cxnId="{6184DC2B-7C8A-464A-859F-F0F7A27EDAEA}">
      <dgm:prSet/>
      <dgm:spPr/>
      <dgm:t>
        <a:bodyPr/>
        <a:lstStyle/>
        <a:p>
          <a:endParaRPr lang="en-US"/>
        </a:p>
      </dgm:t>
    </dgm:pt>
    <dgm:pt modelId="{ED937A97-AD03-4656-8C96-631B910A132F}" type="sibTrans" cxnId="{6184DC2B-7C8A-464A-859F-F0F7A27EDAEA}">
      <dgm:prSet/>
      <dgm:spPr/>
      <dgm:t>
        <a:bodyPr/>
        <a:lstStyle/>
        <a:p>
          <a:endParaRPr lang="en-US"/>
        </a:p>
      </dgm:t>
    </dgm:pt>
    <dgm:pt modelId="{30B611FD-989E-4A9B-8D4C-078364280671}">
      <dgm:prSet/>
      <dgm:spPr/>
      <dgm:t>
        <a:bodyPr/>
        <a:lstStyle/>
        <a:p>
          <a:r>
            <a:rPr lang="en-US"/>
            <a:t>Provide</a:t>
          </a:r>
        </a:p>
      </dgm:t>
    </dgm:pt>
    <dgm:pt modelId="{4CA16203-2C17-46C8-99B4-7F3FC39D1FA4}" type="parTrans" cxnId="{FCEA198E-ED81-4294-8646-C9021B97E6AD}">
      <dgm:prSet/>
      <dgm:spPr/>
      <dgm:t>
        <a:bodyPr/>
        <a:lstStyle/>
        <a:p>
          <a:endParaRPr lang="en-US"/>
        </a:p>
      </dgm:t>
    </dgm:pt>
    <dgm:pt modelId="{3EEE9D8C-7B21-416C-834E-71C7DE4285B1}" type="sibTrans" cxnId="{FCEA198E-ED81-4294-8646-C9021B97E6AD}">
      <dgm:prSet/>
      <dgm:spPr/>
      <dgm:t>
        <a:bodyPr/>
        <a:lstStyle/>
        <a:p>
          <a:endParaRPr lang="en-US"/>
        </a:p>
      </dgm:t>
    </dgm:pt>
    <dgm:pt modelId="{9AFB8047-8BF4-46B1-B3D3-9585111C4A5F}">
      <dgm:prSet/>
      <dgm:spPr/>
      <dgm:t>
        <a:bodyPr/>
        <a:lstStyle/>
        <a:p>
          <a:r>
            <a:rPr lang="en-US"/>
            <a:t>Provide Training</a:t>
          </a:r>
        </a:p>
      </dgm:t>
    </dgm:pt>
    <dgm:pt modelId="{31C2EFDF-0754-43F7-A676-EA1E1DDFD2C6}" type="parTrans" cxnId="{D0B12D70-EA10-47AA-B27B-523B3A010FE3}">
      <dgm:prSet/>
      <dgm:spPr/>
      <dgm:t>
        <a:bodyPr/>
        <a:lstStyle/>
        <a:p>
          <a:endParaRPr lang="en-US"/>
        </a:p>
      </dgm:t>
    </dgm:pt>
    <dgm:pt modelId="{B5125556-E273-4F4B-BA7E-0B841FFE814D}" type="sibTrans" cxnId="{D0B12D70-EA10-47AA-B27B-523B3A010FE3}">
      <dgm:prSet/>
      <dgm:spPr/>
      <dgm:t>
        <a:bodyPr/>
        <a:lstStyle/>
        <a:p>
          <a:endParaRPr lang="en-US"/>
        </a:p>
      </dgm:t>
    </dgm:pt>
    <dgm:pt modelId="{7B581ABE-34F7-4FB5-A929-6EE4E9ACA15D}">
      <dgm:prSet/>
      <dgm:spPr/>
      <dgm:t>
        <a:bodyPr/>
        <a:lstStyle/>
        <a:p>
          <a:r>
            <a:rPr lang="en-US"/>
            <a:t>Train faculty on accessible course design</a:t>
          </a:r>
        </a:p>
      </dgm:t>
    </dgm:pt>
    <dgm:pt modelId="{8D5CD592-42D1-4189-9D55-9CB83D51D714}" type="parTrans" cxnId="{C55365CF-44C2-4E30-8808-BD40DAE8AC91}">
      <dgm:prSet/>
      <dgm:spPr/>
      <dgm:t>
        <a:bodyPr/>
        <a:lstStyle/>
        <a:p>
          <a:endParaRPr lang="en-US"/>
        </a:p>
      </dgm:t>
    </dgm:pt>
    <dgm:pt modelId="{D0BF57AC-F7B1-41D3-B1F8-A04E01843587}" type="sibTrans" cxnId="{C55365CF-44C2-4E30-8808-BD40DAE8AC91}">
      <dgm:prSet/>
      <dgm:spPr/>
      <dgm:t>
        <a:bodyPr/>
        <a:lstStyle/>
        <a:p>
          <a:endParaRPr lang="en-US"/>
        </a:p>
      </dgm:t>
    </dgm:pt>
    <dgm:pt modelId="{A811D2AE-94AD-4104-BA2F-B8C2376918C1}">
      <dgm:prSet/>
      <dgm:spPr/>
      <dgm:t>
        <a:bodyPr/>
        <a:lstStyle/>
        <a:p>
          <a:r>
            <a:rPr lang="en-US"/>
            <a:t>Provide workshops on document remediation, captioning, and alt text</a:t>
          </a:r>
        </a:p>
      </dgm:t>
    </dgm:pt>
    <dgm:pt modelId="{69DB4461-6DE6-4042-8054-AF21263E45BF}" type="parTrans" cxnId="{91CCCF61-F42B-4B11-8E0C-5CC86BD11332}">
      <dgm:prSet/>
      <dgm:spPr/>
      <dgm:t>
        <a:bodyPr/>
        <a:lstStyle/>
        <a:p>
          <a:endParaRPr lang="en-US"/>
        </a:p>
      </dgm:t>
    </dgm:pt>
    <dgm:pt modelId="{408EC15C-342E-4A4C-B474-055DADE3C639}" type="sibTrans" cxnId="{91CCCF61-F42B-4B11-8E0C-5CC86BD11332}">
      <dgm:prSet/>
      <dgm:spPr/>
      <dgm:t>
        <a:bodyPr/>
        <a:lstStyle/>
        <a:p>
          <a:endParaRPr lang="en-US"/>
        </a:p>
      </dgm:t>
    </dgm:pt>
    <dgm:pt modelId="{8C6D1565-EA52-4A8C-B1D5-E580BBE72121}">
      <dgm:prSet/>
      <dgm:spPr/>
      <dgm:t>
        <a:bodyPr/>
        <a:lstStyle/>
        <a:p>
          <a:r>
            <a:rPr lang="en-US"/>
            <a:t>Offer support for assistive technology</a:t>
          </a:r>
        </a:p>
      </dgm:t>
    </dgm:pt>
    <dgm:pt modelId="{95249C09-5EFF-4E65-ABDE-8809629356D3}" type="parTrans" cxnId="{6D5FEC96-7E41-4CF3-AD33-88A5B56F50D5}">
      <dgm:prSet/>
      <dgm:spPr/>
      <dgm:t>
        <a:bodyPr/>
        <a:lstStyle/>
        <a:p>
          <a:endParaRPr lang="en-US"/>
        </a:p>
      </dgm:t>
    </dgm:pt>
    <dgm:pt modelId="{278CFBC9-EE5A-4444-A914-8AB42C98CA04}" type="sibTrans" cxnId="{6D5FEC96-7E41-4CF3-AD33-88A5B56F50D5}">
      <dgm:prSet/>
      <dgm:spPr/>
      <dgm:t>
        <a:bodyPr/>
        <a:lstStyle/>
        <a:p>
          <a:endParaRPr lang="en-US"/>
        </a:p>
      </dgm:t>
    </dgm:pt>
    <dgm:pt modelId="{0033266D-D069-4EE7-AD13-49CEA11A1141}" type="pres">
      <dgm:prSet presAssocID="{2D8CA14A-E386-4E7F-90DD-CFA3D08056F7}" presName="Name0" presStyleCnt="0">
        <dgm:presLayoutVars>
          <dgm:dir/>
          <dgm:animLvl val="lvl"/>
          <dgm:resizeHandles val="exact"/>
        </dgm:presLayoutVars>
      </dgm:prSet>
      <dgm:spPr/>
    </dgm:pt>
    <dgm:pt modelId="{67D4A10A-8000-4563-B105-036DD04A5617}" type="pres">
      <dgm:prSet presAssocID="{F63884B2-668A-4BEC-9488-6366CA636CC0}" presName="composite" presStyleCnt="0"/>
      <dgm:spPr/>
    </dgm:pt>
    <dgm:pt modelId="{1AFAC09C-0CA0-467C-A4AA-1249CD367231}" type="pres">
      <dgm:prSet presAssocID="{F63884B2-668A-4BEC-9488-6366CA636CC0}" presName="parTx" presStyleLbl="alignNode1" presStyleIdx="0" presStyleCnt="2">
        <dgm:presLayoutVars>
          <dgm:chMax val="0"/>
          <dgm:chPref val="0"/>
        </dgm:presLayoutVars>
      </dgm:prSet>
      <dgm:spPr/>
    </dgm:pt>
    <dgm:pt modelId="{72B90428-9D9C-41CD-952B-CA61771B9381}" type="pres">
      <dgm:prSet presAssocID="{F63884B2-668A-4BEC-9488-6366CA636CC0}" presName="desTx" presStyleLbl="alignAccFollowNode1" presStyleIdx="0" presStyleCnt="2">
        <dgm:presLayoutVars/>
      </dgm:prSet>
      <dgm:spPr/>
    </dgm:pt>
    <dgm:pt modelId="{B586A2C0-3B25-496F-A2C0-1322795FDA45}" type="pres">
      <dgm:prSet presAssocID="{89EF9481-AD49-427D-859D-55B30EB6575C}" presName="space" presStyleCnt="0"/>
      <dgm:spPr/>
    </dgm:pt>
    <dgm:pt modelId="{353AA981-3DBC-45BC-96CF-78CFAFE3BEB3}" type="pres">
      <dgm:prSet presAssocID="{30B611FD-989E-4A9B-8D4C-078364280671}" presName="composite" presStyleCnt="0"/>
      <dgm:spPr/>
    </dgm:pt>
    <dgm:pt modelId="{0C23E668-D8F2-45A4-81CD-68EB62DBDDCB}" type="pres">
      <dgm:prSet presAssocID="{30B611FD-989E-4A9B-8D4C-078364280671}" presName="parTx" presStyleLbl="alignNode1" presStyleIdx="1" presStyleCnt="2">
        <dgm:presLayoutVars>
          <dgm:chMax val="0"/>
          <dgm:chPref val="0"/>
        </dgm:presLayoutVars>
      </dgm:prSet>
      <dgm:spPr/>
    </dgm:pt>
    <dgm:pt modelId="{16D74FB0-B3E7-4846-A4AB-7A7940A99875}" type="pres">
      <dgm:prSet presAssocID="{30B611FD-989E-4A9B-8D4C-078364280671}" presName="desTx" presStyleLbl="alignAccFollowNode1" presStyleIdx="1" presStyleCnt="2">
        <dgm:presLayoutVars/>
      </dgm:prSet>
      <dgm:spPr/>
    </dgm:pt>
  </dgm:ptLst>
  <dgm:cxnLst>
    <dgm:cxn modelId="{B3828A05-E5A9-4996-9F23-59EDE65D1B33}" type="presOf" srcId="{A811D2AE-94AD-4104-BA2F-B8C2376918C1}" destId="{16D74FB0-B3E7-4846-A4AB-7A7940A99875}" srcOrd="0" destOrd="2" presId="urn:microsoft.com/office/officeart/2016/7/layout/ChevronBlockProcess"/>
    <dgm:cxn modelId="{66EF0413-36B4-4982-908D-8091D374CCF9}" type="presOf" srcId="{2D8CA14A-E386-4E7F-90DD-CFA3D08056F7}" destId="{0033266D-D069-4EE7-AD13-49CEA11A1141}" srcOrd="0" destOrd="0" presId="urn:microsoft.com/office/officeart/2016/7/layout/ChevronBlockProcess"/>
    <dgm:cxn modelId="{C1AB8727-40F4-40F8-AB75-8090E582639F}" srcId="{F63884B2-668A-4BEC-9488-6366CA636CC0}" destId="{2268E8C6-FDBE-4B66-BC1D-333B3A55A7BF}" srcOrd="0" destOrd="0" parTransId="{F5D5140F-02E2-4AB8-A0D8-7EF979E837E6}" sibTransId="{14B3C8C3-A95F-4645-97FE-40A02C0502A4}"/>
    <dgm:cxn modelId="{6184DC2B-7C8A-464A-859F-F0F7A27EDAEA}" srcId="{2268E8C6-FDBE-4B66-BC1D-333B3A55A7BF}" destId="{46BD4C17-FE10-4B6A-A7ED-A8F8D58904BC}" srcOrd="1" destOrd="0" parTransId="{7D03A5E1-B86B-49FA-B40F-4EC19312CFD9}" sibTransId="{ED937A97-AD03-4656-8C96-631B910A132F}"/>
    <dgm:cxn modelId="{1E54F22B-F178-405E-B8F8-D697E1EFE2C3}" srcId="{2268E8C6-FDBE-4B66-BC1D-333B3A55A7BF}" destId="{B6DE28E3-295E-485E-B353-882D03815ABA}" srcOrd="0" destOrd="0" parTransId="{B80417FB-C172-4368-A07A-E6A145DA7683}" sibTransId="{9958753A-7A5E-4E83-A8BA-6B8EC7AC0E97}"/>
    <dgm:cxn modelId="{247B9233-4170-46D1-84F1-44A6F037A92E}" type="presOf" srcId="{46BD4C17-FE10-4B6A-A7ED-A8F8D58904BC}" destId="{72B90428-9D9C-41CD-952B-CA61771B9381}" srcOrd="0" destOrd="2" presId="urn:microsoft.com/office/officeart/2016/7/layout/ChevronBlockProcess"/>
    <dgm:cxn modelId="{91CCCF61-F42B-4B11-8E0C-5CC86BD11332}" srcId="{9AFB8047-8BF4-46B1-B3D3-9585111C4A5F}" destId="{A811D2AE-94AD-4104-BA2F-B8C2376918C1}" srcOrd="1" destOrd="0" parTransId="{69DB4461-6DE6-4042-8054-AF21263E45BF}" sibTransId="{408EC15C-342E-4A4C-B474-055DADE3C639}"/>
    <dgm:cxn modelId="{B4AD9868-5B44-4010-BFE0-6EB087BF93FC}" type="presOf" srcId="{7B581ABE-34F7-4FB5-A929-6EE4E9ACA15D}" destId="{16D74FB0-B3E7-4846-A4AB-7A7940A99875}" srcOrd="0" destOrd="1" presId="urn:microsoft.com/office/officeart/2016/7/layout/ChevronBlockProcess"/>
    <dgm:cxn modelId="{96DF3D4A-3DF2-46B7-96A9-BBC4C6B92D08}" type="presOf" srcId="{F63884B2-668A-4BEC-9488-6366CA636CC0}" destId="{1AFAC09C-0CA0-467C-A4AA-1249CD367231}" srcOrd="0" destOrd="0" presId="urn:microsoft.com/office/officeart/2016/7/layout/ChevronBlockProcess"/>
    <dgm:cxn modelId="{D0B12D70-EA10-47AA-B27B-523B3A010FE3}" srcId="{30B611FD-989E-4A9B-8D4C-078364280671}" destId="{9AFB8047-8BF4-46B1-B3D3-9585111C4A5F}" srcOrd="0" destOrd="0" parTransId="{31C2EFDF-0754-43F7-A676-EA1E1DDFD2C6}" sibTransId="{B5125556-E273-4F4B-BA7E-0B841FFE814D}"/>
    <dgm:cxn modelId="{7B5EE673-A922-46B0-B907-F2D2CD57D7A1}" type="presOf" srcId="{8C6D1565-EA52-4A8C-B1D5-E580BBE72121}" destId="{16D74FB0-B3E7-4846-A4AB-7A7940A99875}" srcOrd="0" destOrd="3" presId="urn:microsoft.com/office/officeart/2016/7/layout/ChevronBlockProcess"/>
    <dgm:cxn modelId="{DF0BAD85-D121-46CA-AC70-50F42C350FBD}" type="presOf" srcId="{9AFB8047-8BF4-46B1-B3D3-9585111C4A5F}" destId="{16D74FB0-B3E7-4846-A4AB-7A7940A99875}" srcOrd="0" destOrd="0" presId="urn:microsoft.com/office/officeart/2016/7/layout/ChevronBlockProcess"/>
    <dgm:cxn modelId="{E7756087-D9AB-4AB7-B05B-0B6DB6B34EE2}" srcId="{2D8CA14A-E386-4E7F-90DD-CFA3D08056F7}" destId="{F63884B2-668A-4BEC-9488-6366CA636CC0}" srcOrd="0" destOrd="0" parTransId="{CAAD0892-F1B9-42AF-A411-346A9D9ED510}" sibTransId="{89EF9481-AD49-427D-859D-55B30EB6575C}"/>
    <dgm:cxn modelId="{FCEA198E-ED81-4294-8646-C9021B97E6AD}" srcId="{2D8CA14A-E386-4E7F-90DD-CFA3D08056F7}" destId="{30B611FD-989E-4A9B-8D4C-078364280671}" srcOrd="1" destOrd="0" parTransId="{4CA16203-2C17-46C8-99B4-7F3FC39D1FA4}" sibTransId="{3EEE9D8C-7B21-416C-834E-71C7DE4285B1}"/>
    <dgm:cxn modelId="{6D5FEC96-7E41-4CF3-AD33-88A5B56F50D5}" srcId="{9AFB8047-8BF4-46B1-B3D3-9585111C4A5F}" destId="{8C6D1565-EA52-4A8C-B1D5-E580BBE72121}" srcOrd="2" destOrd="0" parTransId="{95249C09-5EFF-4E65-ABDE-8809629356D3}" sibTransId="{278CFBC9-EE5A-4444-A914-8AB42C98CA04}"/>
    <dgm:cxn modelId="{4D40DD9A-A312-45EB-BBA4-2C2CE36F60EF}" type="presOf" srcId="{2268E8C6-FDBE-4B66-BC1D-333B3A55A7BF}" destId="{72B90428-9D9C-41CD-952B-CA61771B9381}" srcOrd="0" destOrd="0" presId="urn:microsoft.com/office/officeart/2016/7/layout/ChevronBlockProcess"/>
    <dgm:cxn modelId="{771919CA-CA46-4FD0-862D-E31BE4124912}" type="presOf" srcId="{30B611FD-989E-4A9B-8D4C-078364280671}" destId="{0C23E668-D8F2-45A4-81CD-68EB62DBDDCB}" srcOrd="0" destOrd="0" presId="urn:microsoft.com/office/officeart/2016/7/layout/ChevronBlockProcess"/>
    <dgm:cxn modelId="{C55365CF-44C2-4E30-8808-BD40DAE8AC91}" srcId="{9AFB8047-8BF4-46B1-B3D3-9585111C4A5F}" destId="{7B581ABE-34F7-4FB5-A929-6EE4E9ACA15D}" srcOrd="0" destOrd="0" parTransId="{8D5CD592-42D1-4189-9D55-9CB83D51D714}" sibTransId="{D0BF57AC-F7B1-41D3-B1F8-A04E01843587}"/>
    <dgm:cxn modelId="{76173ED8-4D18-48B2-BB30-6D648809A75D}" type="presOf" srcId="{B6DE28E3-295E-485E-B353-882D03815ABA}" destId="{72B90428-9D9C-41CD-952B-CA61771B9381}" srcOrd="0" destOrd="1" presId="urn:microsoft.com/office/officeart/2016/7/layout/ChevronBlockProcess"/>
    <dgm:cxn modelId="{1FC56090-44F4-46E5-B8E3-A8F946AE4F71}" type="presParOf" srcId="{0033266D-D069-4EE7-AD13-49CEA11A1141}" destId="{67D4A10A-8000-4563-B105-036DD04A5617}" srcOrd="0" destOrd="0" presId="urn:microsoft.com/office/officeart/2016/7/layout/ChevronBlockProcess"/>
    <dgm:cxn modelId="{878C141F-13C4-4742-B82D-BB386A37A45F}" type="presParOf" srcId="{67D4A10A-8000-4563-B105-036DD04A5617}" destId="{1AFAC09C-0CA0-467C-A4AA-1249CD367231}" srcOrd="0" destOrd="0" presId="urn:microsoft.com/office/officeart/2016/7/layout/ChevronBlockProcess"/>
    <dgm:cxn modelId="{CBA5A022-1142-4827-A1AF-AD6BB8BA17F2}" type="presParOf" srcId="{67D4A10A-8000-4563-B105-036DD04A5617}" destId="{72B90428-9D9C-41CD-952B-CA61771B9381}" srcOrd="1" destOrd="0" presId="urn:microsoft.com/office/officeart/2016/7/layout/ChevronBlockProcess"/>
    <dgm:cxn modelId="{B2EDB256-11E4-49A5-B167-99151011F798}" type="presParOf" srcId="{0033266D-D069-4EE7-AD13-49CEA11A1141}" destId="{B586A2C0-3B25-496F-A2C0-1322795FDA45}" srcOrd="1" destOrd="0" presId="urn:microsoft.com/office/officeart/2016/7/layout/ChevronBlockProcess"/>
    <dgm:cxn modelId="{516A4026-DF5B-4931-986A-A41E8CF951AE}" type="presParOf" srcId="{0033266D-D069-4EE7-AD13-49CEA11A1141}" destId="{353AA981-3DBC-45BC-96CF-78CFAFE3BEB3}" srcOrd="2" destOrd="0" presId="urn:microsoft.com/office/officeart/2016/7/layout/ChevronBlockProcess"/>
    <dgm:cxn modelId="{5A9FA056-62F8-4D27-8A80-D287DE4D459D}" type="presParOf" srcId="{353AA981-3DBC-45BC-96CF-78CFAFE3BEB3}" destId="{0C23E668-D8F2-45A4-81CD-68EB62DBDDCB}" srcOrd="0" destOrd="0" presId="urn:microsoft.com/office/officeart/2016/7/layout/ChevronBlockProcess"/>
    <dgm:cxn modelId="{E7645626-8400-43CC-8278-67CEA380E21C}" type="presParOf" srcId="{353AA981-3DBC-45BC-96CF-78CFAFE3BEB3}" destId="{16D74FB0-B3E7-4846-A4AB-7A7940A99875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E4F29-6D54-4449-8B29-0EB310501ED9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940CDA-B4AC-452B-8647-8AE78D25585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Reduces legal and compliance risk </a:t>
          </a:r>
        </a:p>
      </dgm:t>
    </dgm:pt>
    <dgm:pt modelId="{9F309B9E-4083-4B15-BC1F-F6B34A3D95C9}" type="parTrans" cxnId="{B4FEA43C-498B-4E38-BDA3-9C2DABC4AD9B}">
      <dgm:prSet/>
      <dgm:spPr/>
      <dgm:t>
        <a:bodyPr/>
        <a:lstStyle/>
        <a:p>
          <a:endParaRPr lang="en-US"/>
        </a:p>
      </dgm:t>
    </dgm:pt>
    <dgm:pt modelId="{30598EF6-6D19-44BD-9BEE-70F7379202EB}" type="sibTrans" cxnId="{B4FEA43C-498B-4E38-BDA3-9C2DABC4AD9B}">
      <dgm:prSet/>
      <dgm:spPr/>
      <dgm:t>
        <a:bodyPr/>
        <a:lstStyle/>
        <a:p>
          <a:endParaRPr lang="en-US"/>
        </a:p>
      </dgm:t>
    </dgm:pt>
    <dgm:pt modelId="{BC01C868-DE04-4DED-9F0D-21F57BCF73C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Improves learning outcomes for all students </a:t>
          </a:r>
        </a:p>
      </dgm:t>
    </dgm:pt>
    <dgm:pt modelId="{438CA7C7-4DEF-4E50-8E2E-07376A4BC55B}" type="parTrans" cxnId="{ABC524D2-2A95-44E1-88C8-A87885C09317}">
      <dgm:prSet/>
      <dgm:spPr/>
      <dgm:t>
        <a:bodyPr/>
        <a:lstStyle/>
        <a:p>
          <a:endParaRPr lang="en-US"/>
        </a:p>
      </dgm:t>
    </dgm:pt>
    <dgm:pt modelId="{AEEC2383-B298-443D-A1B9-C07BDF1FD431}" type="sibTrans" cxnId="{ABC524D2-2A95-44E1-88C8-A87885C09317}">
      <dgm:prSet/>
      <dgm:spPr/>
      <dgm:t>
        <a:bodyPr/>
        <a:lstStyle/>
        <a:p>
          <a:endParaRPr lang="en-US"/>
        </a:p>
      </dgm:t>
    </dgm:pt>
    <dgm:pt modelId="{DFAE22AD-9006-4849-A8F6-C10CF9B538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Increases enrollment and retention </a:t>
          </a:r>
        </a:p>
      </dgm:t>
    </dgm:pt>
    <dgm:pt modelId="{38318400-FAC3-4CCB-87B7-EDA950CD0DDC}" type="parTrans" cxnId="{8C9B9061-45A4-4E73-B23B-2910B014BDAD}">
      <dgm:prSet/>
      <dgm:spPr/>
      <dgm:t>
        <a:bodyPr/>
        <a:lstStyle/>
        <a:p>
          <a:endParaRPr lang="en-US"/>
        </a:p>
      </dgm:t>
    </dgm:pt>
    <dgm:pt modelId="{7999E087-5266-44C8-B078-0A3DD5A28ADD}" type="sibTrans" cxnId="{8C9B9061-45A4-4E73-B23B-2910B014BDAD}">
      <dgm:prSet/>
      <dgm:spPr/>
      <dgm:t>
        <a:bodyPr/>
        <a:lstStyle/>
        <a:p>
          <a:endParaRPr lang="en-US"/>
        </a:p>
      </dgm:t>
    </dgm:pt>
    <dgm:pt modelId="{4F03CCA0-DE50-48B1-A8B7-68668396D7A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Demonstrates institutional commitment to equity and inclusion</a:t>
          </a:r>
        </a:p>
      </dgm:t>
    </dgm:pt>
    <dgm:pt modelId="{6C550D73-F24E-4800-AFA4-D2CBF76D54E8}" type="parTrans" cxnId="{13643A08-85C7-4B1A-9E1C-3E0308B16FB6}">
      <dgm:prSet/>
      <dgm:spPr/>
      <dgm:t>
        <a:bodyPr/>
        <a:lstStyle/>
        <a:p>
          <a:endParaRPr lang="en-US"/>
        </a:p>
      </dgm:t>
    </dgm:pt>
    <dgm:pt modelId="{E94D05B5-3F2C-4EEC-A14E-8D829BBBD30F}" type="sibTrans" cxnId="{13643A08-85C7-4B1A-9E1C-3E0308B16FB6}">
      <dgm:prSet/>
      <dgm:spPr/>
      <dgm:t>
        <a:bodyPr/>
        <a:lstStyle/>
        <a:p>
          <a:endParaRPr lang="en-US"/>
        </a:p>
      </dgm:t>
    </dgm:pt>
    <dgm:pt modelId="{3A535784-ABF5-414B-BC77-F17D33D7ECEF}" type="pres">
      <dgm:prSet presAssocID="{CC0E4F29-6D54-4449-8B29-0EB310501ED9}" presName="root" presStyleCnt="0">
        <dgm:presLayoutVars>
          <dgm:dir/>
          <dgm:resizeHandles val="exact"/>
        </dgm:presLayoutVars>
      </dgm:prSet>
      <dgm:spPr/>
    </dgm:pt>
    <dgm:pt modelId="{FF29DA2D-1946-446A-BA50-63E68BABDFB7}" type="pres">
      <dgm:prSet presAssocID="{D0940CDA-B4AC-452B-8647-8AE78D255850}" presName="compNode" presStyleCnt="0"/>
      <dgm:spPr/>
    </dgm:pt>
    <dgm:pt modelId="{25A6D2BB-DDBD-4F75-9DE8-9C68AD9BB567}" type="pres">
      <dgm:prSet presAssocID="{D0940CDA-B4AC-452B-8647-8AE78D255850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F5A2A6D-66EF-49B6-B5B6-D252FC173CC2}" type="pres">
      <dgm:prSet presAssocID="{D0940CDA-B4AC-452B-8647-8AE78D2558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4EACD7D-AB84-43CB-BAD4-F012213E1D82}" type="pres">
      <dgm:prSet presAssocID="{D0940CDA-B4AC-452B-8647-8AE78D255850}" presName="spaceRect" presStyleCnt="0"/>
      <dgm:spPr/>
    </dgm:pt>
    <dgm:pt modelId="{C2EFA413-5059-4B0D-AFE6-185F145A93DB}" type="pres">
      <dgm:prSet presAssocID="{D0940CDA-B4AC-452B-8647-8AE78D255850}" presName="textRect" presStyleLbl="revTx" presStyleIdx="0" presStyleCnt="4">
        <dgm:presLayoutVars>
          <dgm:chMax val="1"/>
          <dgm:chPref val="1"/>
        </dgm:presLayoutVars>
      </dgm:prSet>
      <dgm:spPr/>
    </dgm:pt>
    <dgm:pt modelId="{B9B67DBF-4076-4182-B33F-B70740D81421}" type="pres">
      <dgm:prSet presAssocID="{30598EF6-6D19-44BD-9BEE-70F7379202EB}" presName="sibTrans" presStyleCnt="0"/>
      <dgm:spPr/>
    </dgm:pt>
    <dgm:pt modelId="{000E099D-D1BA-4B9E-939A-218D2D218148}" type="pres">
      <dgm:prSet presAssocID="{BC01C868-DE04-4DED-9F0D-21F57BCF73CD}" presName="compNode" presStyleCnt="0"/>
      <dgm:spPr/>
    </dgm:pt>
    <dgm:pt modelId="{92E2938D-24AB-4C0F-9AAB-8C48D60E3E53}" type="pres">
      <dgm:prSet presAssocID="{BC01C868-DE04-4DED-9F0D-21F57BCF73CD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E225A6C-A90B-46EB-B4C1-DC9C00E88554}" type="pres">
      <dgm:prSet presAssocID="{BC01C868-DE04-4DED-9F0D-21F57BCF73C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F9A22CE-3C5F-4907-B58B-0B04D30F1506}" type="pres">
      <dgm:prSet presAssocID="{BC01C868-DE04-4DED-9F0D-21F57BCF73CD}" presName="spaceRect" presStyleCnt="0"/>
      <dgm:spPr/>
    </dgm:pt>
    <dgm:pt modelId="{5C0DA200-D85A-4642-A4E1-DC6348BD3849}" type="pres">
      <dgm:prSet presAssocID="{BC01C868-DE04-4DED-9F0D-21F57BCF73CD}" presName="textRect" presStyleLbl="revTx" presStyleIdx="1" presStyleCnt="4">
        <dgm:presLayoutVars>
          <dgm:chMax val="1"/>
          <dgm:chPref val="1"/>
        </dgm:presLayoutVars>
      </dgm:prSet>
      <dgm:spPr/>
    </dgm:pt>
    <dgm:pt modelId="{8530324A-B7B7-4F60-B073-A603E655CC27}" type="pres">
      <dgm:prSet presAssocID="{AEEC2383-B298-443D-A1B9-C07BDF1FD431}" presName="sibTrans" presStyleCnt="0"/>
      <dgm:spPr/>
    </dgm:pt>
    <dgm:pt modelId="{D0AC4294-7CB7-479C-9736-91E58B085E5C}" type="pres">
      <dgm:prSet presAssocID="{DFAE22AD-9006-4849-A8F6-C10CF9B53899}" presName="compNode" presStyleCnt="0"/>
      <dgm:spPr/>
    </dgm:pt>
    <dgm:pt modelId="{A0BC25C8-C272-446B-9BBD-D989308B5B22}" type="pres">
      <dgm:prSet presAssocID="{DFAE22AD-9006-4849-A8F6-C10CF9B53899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FE717F1-3114-4ABB-BD59-3F63FE7E1953}" type="pres">
      <dgm:prSet presAssocID="{DFAE22AD-9006-4849-A8F6-C10CF9B5389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86A7782-91CD-4BA9-BF13-3C9EEE524410}" type="pres">
      <dgm:prSet presAssocID="{DFAE22AD-9006-4849-A8F6-C10CF9B53899}" presName="spaceRect" presStyleCnt="0"/>
      <dgm:spPr/>
    </dgm:pt>
    <dgm:pt modelId="{782930EE-7199-4793-8A89-BF8B3C47D486}" type="pres">
      <dgm:prSet presAssocID="{DFAE22AD-9006-4849-A8F6-C10CF9B53899}" presName="textRect" presStyleLbl="revTx" presStyleIdx="2" presStyleCnt="4">
        <dgm:presLayoutVars>
          <dgm:chMax val="1"/>
          <dgm:chPref val="1"/>
        </dgm:presLayoutVars>
      </dgm:prSet>
      <dgm:spPr/>
    </dgm:pt>
    <dgm:pt modelId="{EA64A58D-F4C1-4C49-9DBC-0A9FF4F49142}" type="pres">
      <dgm:prSet presAssocID="{7999E087-5266-44C8-B078-0A3DD5A28ADD}" presName="sibTrans" presStyleCnt="0"/>
      <dgm:spPr/>
    </dgm:pt>
    <dgm:pt modelId="{F65271F2-3C6A-414A-BAB5-A131223FA1D7}" type="pres">
      <dgm:prSet presAssocID="{4F03CCA0-DE50-48B1-A8B7-68668396D7A0}" presName="compNode" presStyleCnt="0"/>
      <dgm:spPr/>
    </dgm:pt>
    <dgm:pt modelId="{87BEE902-41D6-4553-81D5-6BAD3B798A7C}" type="pres">
      <dgm:prSet presAssocID="{4F03CCA0-DE50-48B1-A8B7-68668396D7A0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0C95122-6381-4C0F-A8B4-1CAD8583C782}" type="pres">
      <dgm:prSet presAssocID="{4F03CCA0-DE50-48B1-A8B7-68668396D7A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E0300FA-201D-4C35-B3A4-75FA87DC8BB0}" type="pres">
      <dgm:prSet presAssocID="{4F03CCA0-DE50-48B1-A8B7-68668396D7A0}" presName="spaceRect" presStyleCnt="0"/>
      <dgm:spPr/>
    </dgm:pt>
    <dgm:pt modelId="{1E73E62D-9EED-4F90-A5B2-BD6B7EFB3F12}" type="pres">
      <dgm:prSet presAssocID="{4F03CCA0-DE50-48B1-A8B7-68668396D7A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3643A08-85C7-4B1A-9E1C-3E0308B16FB6}" srcId="{CC0E4F29-6D54-4449-8B29-0EB310501ED9}" destId="{4F03CCA0-DE50-48B1-A8B7-68668396D7A0}" srcOrd="3" destOrd="0" parTransId="{6C550D73-F24E-4800-AFA4-D2CBF76D54E8}" sibTransId="{E94D05B5-3F2C-4EEC-A14E-8D829BBBD30F}"/>
    <dgm:cxn modelId="{E8010E18-83C4-4A45-BA44-6375687AF9B7}" type="presOf" srcId="{DFAE22AD-9006-4849-A8F6-C10CF9B53899}" destId="{782930EE-7199-4793-8A89-BF8B3C47D486}" srcOrd="0" destOrd="0" presId="urn:microsoft.com/office/officeart/2018/5/layout/IconLeafLabelList"/>
    <dgm:cxn modelId="{CD373A22-D0DB-43BE-860C-7F8F4EB4F52B}" type="presOf" srcId="{BC01C868-DE04-4DED-9F0D-21F57BCF73CD}" destId="{5C0DA200-D85A-4642-A4E1-DC6348BD3849}" srcOrd="0" destOrd="0" presId="urn:microsoft.com/office/officeart/2018/5/layout/IconLeafLabelList"/>
    <dgm:cxn modelId="{955DF322-C424-494C-8920-F36C9123C977}" type="presOf" srcId="{CC0E4F29-6D54-4449-8B29-0EB310501ED9}" destId="{3A535784-ABF5-414B-BC77-F17D33D7ECEF}" srcOrd="0" destOrd="0" presId="urn:microsoft.com/office/officeart/2018/5/layout/IconLeafLabelList"/>
    <dgm:cxn modelId="{A1EA7A3C-CBA2-4461-A178-760DBE4733F5}" type="presOf" srcId="{4F03CCA0-DE50-48B1-A8B7-68668396D7A0}" destId="{1E73E62D-9EED-4F90-A5B2-BD6B7EFB3F12}" srcOrd="0" destOrd="0" presId="urn:microsoft.com/office/officeart/2018/5/layout/IconLeafLabelList"/>
    <dgm:cxn modelId="{B4FEA43C-498B-4E38-BDA3-9C2DABC4AD9B}" srcId="{CC0E4F29-6D54-4449-8B29-0EB310501ED9}" destId="{D0940CDA-B4AC-452B-8647-8AE78D255850}" srcOrd="0" destOrd="0" parTransId="{9F309B9E-4083-4B15-BC1F-F6B34A3D95C9}" sibTransId="{30598EF6-6D19-44BD-9BEE-70F7379202EB}"/>
    <dgm:cxn modelId="{8C9B9061-45A4-4E73-B23B-2910B014BDAD}" srcId="{CC0E4F29-6D54-4449-8B29-0EB310501ED9}" destId="{DFAE22AD-9006-4849-A8F6-C10CF9B53899}" srcOrd="2" destOrd="0" parTransId="{38318400-FAC3-4CCB-87B7-EDA950CD0DDC}" sibTransId="{7999E087-5266-44C8-B078-0A3DD5A28ADD}"/>
    <dgm:cxn modelId="{ABC524D2-2A95-44E1-88C8-A87885C09317}" srcId="{CC0E4F29-6D54-4449-8B29-0EB310501ED9}" destId="{BC01C868-DE04-4DED-9F0D-21F57BCF73CD}" srcOrd="1" destOrd="0" parTransId="{438CA7C7-4DEF-4E50-8E2E-07376A4BC55B}" sibTransId="{AEEC2383-B298-443D-A1B9-C07BDF1FD431}"/>
    <dgm:cxn modelId="{8DE48EF0-DA2E-46F5-AAF3-D470A3A5C706}" type="presOf" srcId="{D0940CDA-B4AC-452B-8647-8AE78D255850}" destId="{C2EFA413-5059-4B0D-AFE6-185F145A93DB}" srcOrd="0" destOrd="0" presId="urn:microsoft.com/office/officeart/2018/5/layout/IconLeafLabelList"/>
    <dgm:cxn modelId="{7A38F47E-A454-4896-B34D-B3F72C2406B8}" type="presParOf" srcId="{3A535784-ABF5-414B-BC77-F17D33D7ECEF}" destId="{FF29DA2D-1946-446A-BA50-63E68BABDFB7}" srcOrd="0" destOrd="0" presId="urn:microsoft.com/office/officeart/2018/5/layout/IconLeafLabelList"/>
    <dgm:cxn modelId="{0847FC0F-1520-455A-B296-30CD8678445A}" type="presParOf" srcId="{FF29DA2D-1946-446A-BA50-63E68BABDFB7}" destId="{25A6D2BB-DDBD-4F75-9DE8-9C68AD9BB567}" srcOrd="0" destOrd="0" presId="urn:microsoft.com/office/officeart/2018/5/layout/IconLeafLabelList"/>
    <dgm:cxn modelId="{C0DA7F84-AC6C-4D59-A4D7-E28E57E882F7}" type="presParOf" srcId="{FF29DA2D-1946-446A-BA50-63E68BABDFB7}" destId="{4F5A2A6D-66EF-49B6-B5B6-D252FC173CC2}" srcOrd="1" destOrd="0" presId="urn:microsoft.com/office/officeart/2018/5/layout/IconLeafLabelList"/>
    <dgm:cxn modelId="{F48E6D5F-6946-41E9-B45A-5680C4FDC52C}" type="presParOf" srcId="{FF29DA2D-1946-446A-BA50-63E68BABDFB7}" destId="{84EACD7D-AB84-43CB-BAD4-F012213E1D82}" srcOrd="2" destOrd="0" presId="urn:microsoft.com/office/officeart/2018/5/layout/IconLeafLabelList"/>
    <dgm:cxn modelId="{F1444C69-0295-4D62-9CBF-5B03E49AEF7E}" type="presParOf" srcId="{FF29DA2D-1946-446A-BA50-63E68BABDFB7}" destId="{C2EFA413-5059-4B0D-AFE6-185F145A93DB}" srcOrd="3" destOrd="0" presId="urn:microsoft.com/office/officeart/2018/5/layout/IconLeafLabelList"/>
    <dgm:cxn modelId="{35FA9763-8F33-411E-BEDC-D7FB34F107E2}" type="presParOf" srcId="{3A535784-ABF5-414B-BC77-F17D33D7ECEF}" destId="{B9B67DBF-4076-4182-B33F-B70740D81421}" srcOrd="1" destOrd="0" presId="urn:microsoft.com/office/officeart/2018/5/layout/IconLeafLabelList"/>
    <dgm:cxn modelId="{B106E8EF-1FDA-404A-8723-E86A79E06805}" type="presParOf" srcId="{3A535784-ABF5-414B-BC77-F17D33D7ECEF}" destId="{000E099D-D1BA-4B9E-939A-218D2D218148}" srcOrd="2" destOrd="0" presId="urn:microsoft.com/office/officeart/2018/5/layout/IconLeafLabelList"/>
    <dgm:cxn modelId="{7CB564CF-4128-44DA-8FDA-A311EE0E5E49}" type="presParOf" srcId="{000E099D-D1BA-4B9E-939A-218D2D218148}" destId="{92E2938D-24AB-4C0F-9AAB-8C48D60E3E53}" srcOrd="0" destOrd="0" presId="urn:microsoft.com/office/officeart/2018/5/layout/IconLeafLabelList"/>
    <dgm:cxn modelId="{F8E6CB0B-D4D4-448D-9ED1-E6A37AF7DE80}" type="presParOf" srcId="{000E099D-D1BA-4B9E-939A-218D2D218148}" destId="{BE225A6C-A90B-46EB-B4C1-DC9C00E88554}" srcOrd="1" destOrd="0" presId="urn:microsoft.com/office/officeart/2018/5/layout/IconLeafLabelList"/>
    <dgm:cxn modelId="{7020272B-5B1A-406D-B9EB-EAC44083ABF6}" type="presParOf" srcId="{000E099D-D1BA-4B9E-939A-218D2D218148}" destId="{1F9A22CE-3C5F-4907-B58B-0B04D30F1506}" srcOrd="2" destOrd="0" presId="urn:microsoft.com/office/officeart/2018/5/layout/IconLeafLabelList"/>
    <dgm:cxn modelId="{857C50D1-8CD0-4D88-B213-D237C9FB6B0F}" type="presParOf" srcId="{000E099D-D1BA-4B9E-939A-218D2D218148}" destId="{5C0DA200-D85A-4642-A4E1-DC6348BD3849}" srcOrd="3" destOrd="0" presId="urn:microsoft.com/office/officeart/2018/5/layout/IconLeafLabelList"/>
    <dgm:cxn modelId="{6D02BA6C-51C8-4E53-8783-32A8DD226839}" type="presParOf" srcId="{3A535784-ABF5-414B-BC77-F17D33D7ECEF}" destId="{8530324A-B7B7-4F60-B073-A603E655CC27}" srcOrd="3" destOrd="0" presId="urn:microsoft.com/office/officeart/2018/5/layout/IconLeafLabelList"/>
    <dgm:cxn modelId="{FD35CDD3-4B3A-42BD-9C1F-0E65E586099F}" type="presParOf" srcId="{3A535784-ABF5-414B-BC77-F17D33D7ECEF}" destId="{D0AC4294-7CB7-479C-9736-91E58B085E5C}" srcOrd="4" destOrd="0" presId="urn:microsoft.com/office/officeart/2018/5/layout/IconLeafLabelList"/>
    <dgm:cxn modelId="{0A8EC930-38CC-4D56-87A8-A830ECD14024}" type="presParOf" srcId="{D0AC4294-7CB7-479C-9736-91E58B085E5C}" destId="{A0BC25C8-C272-446B-9BBD-D989308B5B22}" srcOrd="0" destOrd="0" presId="urn:microsoft.com/office/officeart/2018/5/layout/IconLeafLabelList"/>
    <dgm:cxn modelId="{9D0CE536-D7AA-4592-B72C-5C1E9075FD06}" type="presParOf" srcId="{D0AC4294-7CB7-479C-9736-91E58B085E5C}" destId="{2FE717F1-3114-4ABB-BD59-3F63FE7E1953}" srcOrd="1" destOrd="0" presId="urn:microsoft.com/office/officeart/2018/5/layout/IconLeafLabelList"/>
    <dgm:cxn modelId="{467CC3E6-4BA3-47B9-8380-0BEF74F4A5BF}" type="presParOf" srcId="{D0AC4294-7CB7-479C-9736-91E58B085E5C}" destId="{E86A7782-91CD-4BA9-BF13-3C9EEE524410}" srcOrd="2" destOrd="0" presId="urn:microsoft.com/office/officeart/2018/5/layout/IconLeafLabelList"/>
    <dgm:cxn modelId="{9E35BB52-082A-4A0C-8B83-AA03137DAA4E}" type="presParOf" srcId="{D0AC4294-7CB7-479C-9736-91E58B085E5C}" destId="{782930EE-7199-4793-8A89-BF8B3C47D486}" srcOrd="3" destOrd="0" presId="urn:microsoft.com/office/officeart/2018/5/layout/IconLeafLabelList"/>
    <dgm:cxn modelId="{4CA89921-3D3D-44E0-9169-0818068E0DF6}" type="presParOf" srcId="{3A535784-ABF5-414B-BC77-F17D33D7ECEF}" destId="{EA64A58D-F4C1-4C49-9DBC-0A9FF4F49142}" srcOrd="5" destOrd="0" presId="urn:microsoft.com/office/officeart/2018/5/layout/IconLeafLabelList"/>
    <dgm:cxn modelId="{F7464EC5-8BBA-4EEB-B7EF-78327B060433}" type="presParOf" srcId="{3A535784-ABF5-414B-BC77-F17D33D7ECEF}" destId="{F65271F2-3C6A-414A-BAB5-A131223FA1D7}" srcOrd="6" destOrd="0" presId="urn:microsoft.com/office/officeart/2018/5/layout/IconLeafLabelList"/>
    <dgm:cxn modelId="{D307A797-C0B5-49A1-AACF-C880C26EAEB5}" type="presParOf" srcId="{F65271F2-3C6A-414A-BAB5-A131223FA1D7}" destId="{87BEE902-41D6-4553-81D5-6BAD3B798A7C}" srcOrd="0" destOrd="0" presId="urn:microsoft.com/office/officeart/2018/5/layout/IconLeafLabelList"/>
    <dgm:cxn modelId="{65AF41BF-9F0F-4A15-ABFE-5059B44ECAB7}" type="presParOf" srcId="{F65271F2-3C6A-414A-BAB5-A131223FA1D7}" destId="{60C95122-6381-4C0F-A8B4-1CAD8583C782}" srcOrd="1" destOrd="0" presId="urn:microsoft.com/office/officeart/2018/5/layout/IconLeafLabelList"/>
    <dgm:cxn modelId="{E8952756-9910-444A-85E2-3DF7562FF929}" type="presParOf" srcId="{F65271F2-3C6A-414A-BAB5-A131223FA1D7}" destId="{6E0300FA-201D-4C35-B3A4-75FA87DC8BB0}" srcOrd="2" destOrd="0" presId="urn:microsoft.com/office/officeart/2018/5/layout/IconLeafLabelList"/>
    <dgm:cxn modelId="{7C7A83C5-D8C4-4EB5-A0A4-DABD1B8A5751}" type="presParOf" srcId="{F65271F2-3C6A-414A-BAB5-A131223FA1D7}" destId="{1E73E62D-9EED-4F90-A5B2-BD6B7EFB3F1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AC09C-0CA0-467C-A4AA-1249CD367231}">
      <dsp:nvSpPr>
        <dsp:cNvPr id="0" name=""/>
        <dsp:cNvSpPr/>
      </dsp:nvSpPr>
      <dsp:spPr>
        <a:xfrm>
          <a:off x="8034" y="98965"/>
          <a:ext cx="3893988" cy="1168196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240" tIns="144240" rIns="144240" bIns="1442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Build</a:t>
          </a:r>
        </a:p>
      </dsp:txBody>
      <dsp:txXfrm>
        <a:off x="358493" y="98965"/>
        <a:ext cx="3193070" cy="1168196"/>
      </dsp:txXfrm>
    </dsp:sp>
    <dsp:sp modelId="{72B90428-9D9C-41CD-952B-CA61771B9381}">
      <dsp:nvSpPr>
        <dsp:cNvPr id="0" name=""/>
        <dsp:cNvSpPr/>
      </dsp:nvSpPr>
      <dsp:spPr>
        <a:xfrm>
          <a:off x="8034" y="1267161"/>
          <a:ext cx="3543529" cy="26931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018" tIns="280018" rIns="280018" bIns="56003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Build Institutional Commitment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Accessibility Steering Committee including IT, Counseling and Accommodation Services &amp; Student ADA Coordinator, faculty, and administration.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Create an Accessibility Policy</a:t>
          </a:r>
        </a:p>
      </dsp:txBody>
      <dsp:txXfrm>
        <a:off x="8034" y="1267161"/>
        <a:ext cx="3543529" cy="2693109"/>
      </dsp:txXfrm>
    </dsp:sp>
    <dsp:sp modelId="{0C23E668-D8F2-45A4-81CD-68EB62DBDDCB}">
      <dsp:nvSpPr>
        <dsp:cNvPr id="0" name=""/>
        <dsp:cNvSpPr/>
      </dsp:nvSpPr>
      <dsp:spPr>
        <a:xfrm>
          <a:off x="3863233" y="98965"/>
          <a:ext cx="3893988" cy="1168196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2">
                <a:hueOff val="-710059"/>
                <a:satOff val="-5868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10059"/>
                <a:satOff val="-5868"/>
                <a:lumOff val="-12549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710059"/>
              <a:satOff val="-5868"/>
              <a:lumOff val="-1254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240" tIns="144240" rIns="144240" bIns="1442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Provide</a:t>
          </a:r>
        </a:p>
      </dsp:txBody>
      <dsp:txXfrm>
        <a:off x="4213692" y="98965"/>
        <a:ext cx="3193070" cy="1168196"/>
      </dsp:txXfrm>
    </dsp:sp>
    <dsp:sp modelId="{16D74FB0-B3E7-4846-A4AB-7A7940A99875}">
      <dsp:nvSpPr>
        <dsp:cNvPr id="0" name=""/>
        <dsp:cNvSpPr/>
      </dsp:nvSpPr>
      <dsp:spPr>
        <a:xfrm>
          <a:off x="3863233" y="1267161"/>
          <a:ext cx="3543529" cy="2693109"/>
        </a:xfrm>
        <a:prstGeom prst="rect">
          <a:avLst/>
        </a:prstGeom>
        <a:solidFill>
          <a:schemeClr val="accent2">
            <a:tint val="40000"/>
            <a:alpha val="90000"/>
            <a:hueOff val="-957465"/>
            <a:satOff val="-11655"/>
            <a:lumOff val="-2511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957465"/>
              <a:satOff val="-11655"/>
              <a:lumOff val="-25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018" tIns="280018" rIns="280018" bIns="56003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Provide Training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Train faculty on accessible course design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Provide workshops on document remediation, captioning, and alt text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Offer support for assistive technology</a:t>
          </a:r>
        </a:p>
      </dsp:txBody>
      <dsp:txXfrm>
        <a:off x="3863233" y="1267161"/>
        <a:ext cx="3543529" cy="2693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6D2BB-DDBD-4F75-9DE8-9C68AD9BB567}">
      <dsp:nvSpPr>
        <dsp:cNvPr id="0" name=""/>
        <dsp:cNvSpPr/>
      </dsp:nvSpPr>
      <dsp:spPr>
        <a:xfrm>
          <a:off x="335606" y="698187"/>
          <a:ext cx="1046531" cy="10465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A2A6D-66EF-49B6-B5B6-D252FC173CC2}">
      <dsp:nvSpPr>
        <dsp:cNvPr id="0" name=""/>
        <dsp:cNvSpPr/>
      </dsp:nvSpPr>
      <dsp:spPr>
        <a:xfrm>
          <a:off x="558637" y="921219"/>
          <a:ext cx="600468" cy="6004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FA413-5059-4B0D-AFE6-185F145A93DB}">
      <dsp:nvSpPr>
        <dsp:cNvPr id="0" name=""/>
        <dsp:cNvSpPr/>
      </dsp:nvSpPr>
      <dsp:spPr>
        <a:xfrm>
          <a:off x="1059" y="2070688"/>
          <a:ext cx="1715625" cy="6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Reduces legal and compliance risk </a:t>
          </a:r>
        </a:p>
      </dsp:txBody>
      <dsp:txXfrm>
        <a:off x="1059" y="2070688"/>
        <a:ext cx="1715625" cy="686250"/>
      </dsp:txXfrm>
    </dsp:sp>
    <dsp:sp modelId="{92E2938D-24AB-4C0F-9AAB-8C48D60E3E53}">
      <dsp:nvSpPr>
        <dsp:cNvPr id="0" name=""/>
        <dsp:cNvSpPr/>
      </dsp:nvSpPr>
      <dsp:spPr>
        <a:xfrm>
          <a:off x="2351465" y="698187"/>
          <a:ext cx="1046531" cy="10465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25A6C-A90B-46EB-B4C1-DC9C00E88554}">
      <dsp:nvSpPr>
        <dsp:cNvPr id="0" name=""/>
        <dsp:cNvSpPr/>
      </dsp:nvSpPr>
      <dsp:spPr>
        <a:xfrm>
          <a:off x="2574496" y="921219"/>
          <a:ext cx="600468" cy="6004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DA200-D85A-4642-A4E1-DC6348BD3849}">
      <dsp:nvSpPr>
        <dsp:cNvPr id="0" name=""/>
        <dsp:cNvSpPr/>
      </dsp:nvSpPr>
      <dsp:spPr>
        <a:xfrm>
          <a:off x="2016918" y="2070688"/>
          <a:ext cx="1715625" cy="6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Improves learning outcomes for all students </a:t>
          </a:r>
        </a:p>
      </dsp:txBody>
      <dsp:txXfrm>
        <a:off x="2016918" y="2070688"/>
        <a:ext cx="1715625" cy="686250"/>
      </dsp:txXfrm>
    </dsp:sp>
    <dsp:sp modelId="{A0BC25C8-C272-446B-9BBD-D989308B5B22}">
      <dsp:nvSpPr>
        <dsp:cNvPr id="0" name=""/>
        <dsp:cNvSpPr/>
      </dsp:nvSpPr>
      <dsp:spPr>
        <a:xfrm>
          <a:off x="4367325" y="698187"/>
          <a:ext cx="1046531" cy="10465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717F1-3114-4ABB-BD59-3F63FE7E1953}">
      <dsp:nvSpPr>
        <dsp:cNvPr id="0" name=""/>
        <dsp:cNvSpPr/>
      </dsp:nvSpPr>
      <dsp:spPr>
        <a:xfrm>
          <a:off x="4590356" y="921219"/>
          <a:ext cx="600468" cy="6004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930EE-7199-4793-8A89-BF8B3C47D486}">
      <dsp:nvSpPr>
        <dsp:cNvPr id="0" name=""/>
        <dsp:cNvSpPr/>
      </dsp:nvSpPr>
      <dsp:spPr>
        <a:xfrm>
          <a:off x="4032778" y="2070688"/>
          <a:ext cx="1715625" cy="6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Increases enrollment and retention </a:t>
          </a:r>
        </a:p>
      </dsp:txBody>
      <dsp:txXfrm>
        <a:off x="4032778" y="2070688"/>
        <a:ext cx="1715625" cy="686250"/>
      </dsp:txXfrm>
    </dsp:sp>
    <dsp:sp modelId="{87BEE902-41D6-4553-81D5-6BAD3B798A7C}">
      <dsp:nvSpPr>
        <dsp:cNvPr id="0" name=""/>
        <dsp:cNvSpPr/>
      </dsp:nvSpPr>
      <dsp:spPr>
        <a:xfrm>
          <a:off x="6383184" y="698187"/>
          <a:ext cx="1046531" cy="10465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95122-6381-4C0F-A8B4-1CAD8583C782}">
      <dsp:nvSpPr>
        <dsp:cNvPr id="0" name=""/>
        <dsp:cNvSpPr/>
      </dsp:nvSpPr>
      <dsp:spPr>
        <a:xfrm>
          <a:off x="6606215" y="921219"/>
          <a:ext cx="600468" cy="6004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3E62D-9EED-4F90-A5B2-BD6B7EFB3F12}">
      <dsp:nvSpPr>
        <dsp:cNvPr id="0" name=""/>
        <dsp:cNvSpPr/>
      </dsp:nvSpPr>
      <dsp:spPr>
        <a:xfrm>
          <a:off x="6048637" y="2070688"/>
          <a:ext cx="1715625" cy="68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Demonstrates institutional commitment to equity and inclusion</a:t>
          </a:r>
        </a:p>
      </dsp:txBody>
      <dsp:txXfrm>
        <a:off x="6048637" y="2070688"/>
        <a:ext cx="1715625" cy="68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3DF6C-233F-438F-A449-BAF55DE4F35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EE606-5177-4FB6-83A4-19FC58F20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hipaa/for-professionals/compliance-enforcement/examples/how-ocr-enforces-the-hipaa-privacy-and-security-rules/index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what digital accessibility means and its role in providing equal access for all learners.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Discuss Section 504, ADA Title III, and WCAG as the legal and technical frameworks.</a:t>
            </a:r>
            <a:endParaRPr lang="en-US" dirty="0"/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 III of the ADA extends the law to “public accommodations”, which includes private universities. Public universities fall under Title II. Essentially, we are not covered as a state entity but as an organization that the public can utilize.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what types of digital materials must be accessible across campus.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essential accessibility practices such as captions, alt text, and proper contrast.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Walk through institutional steps like policy creation, audits, and faculty </a:t>
            </a:r>
            <a:r>
              <a:t>support.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training, procurement requirements, and the role of VPATs.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Highlight institutional benefits including reduced risk and improved student success.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When a complaint is reported to the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Office for Civil Rights (OCR)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before internal resolution, the entity must shift from proactive remediation to responding to a formal investigation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5DAF-A1DF-4F3A-8172-A12C8551F98F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91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4D5B-1BF2-4751-A063-CB6E89CB98C7}" type="datetime1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44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E3CF-98B3-49B2-9F37-57FB2C45F650}" type="datetime1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028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8FC5-2103-4EB4-BD50-453D6F9513D5}" type="datetime1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661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0088-5CA7-40F1-A820-CA0C34B110EE}" type="datetime1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558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FEB6-0300-4CBD-84E2-723C420783D9}" type="datetime1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D1A9-FFE4-43DB-B52A-12A64A04ECD9}" type="datetime1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09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D888-12D6-48DF-9CD6-54D4B67CEB63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63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7C72-8D27-4A07-AC13-17B312E89335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423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8A25-386D-7A7D-6C92-4E6620269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9F901-0F7B-04CB-428B-D3F3CAB7D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EF8DE-3547-E40F-26C8-CB9CD6F6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970-6F82-4131-8709-98CB4BFC191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5622C-3A5D-785B-81E9-C10E752C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85931-33A4-141F-56C1-6EF08992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D3F-81A3-4DFE-BD60-CEB12CBB9B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873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06CFB-9F9E-E64E-0F77-45C4C720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513E-6722-9F4F-3286-50CF48DD8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AE966-4D61-A08C-9207-9723DDDF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970-6F82-4131-8709-98CB4BFC191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55DB7-25C9-352B-B174-918C5542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CF962-5D58-3152-280D-5E5720A1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D3F-81A3-4DFE-BD60-CEB12CBB9B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38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8CB6-8070-4601-890E-4155761FB228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13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48E4-259C-DEF5-3B1C-5A069CF2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2623A-E760-D62B-6E75-4794FFC9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60A00-2494-70D0-FE24-16A40673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970-6F82-4131-8709-98CB4BFC191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6E4F1-8460-38AA-7605-0B6399E9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10C26-38EA-D3BE-4099-580BD1B6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D3F-81A3-4DFE-BD60-CEB12CBB9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0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35F4-9CE9-63FC-F593-4517E04D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D0D1-4F3D-107E-EA71-8346177FA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0C5FF-7AF9-0EE4-0652-1D8B97C30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7B30C-0779-BBA5-78B8-751DF397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970-6F82-4131-8709-98CB4BFC191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DFBC0-595B-1B57-B1BA-FA2766EB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64936-1D17-CD09-272C-33796D54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D3F-81A3-4DFE-BD60-CEB12CBB9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6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6C60-51F8-7C38-379A-E0B35A3C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7FAF-44AE-7D48-691E-F2A975261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207EC-8FD0-42CA-41EE-EC82BF66D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C5F70-AFAD-FC46-853C-1750EADC7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9861E-482B-8810-DF4B-1FDFB93FA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62F60-0830-CEBE-B6CE-815B6A3D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970-6F82-4131-8709-98CB4BFC191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9AAE9-BFD6-B888-2ADD-D69A53D1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399CE-4D64-7A72-5B17-4C299488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D3F-81A3-4DFE-BD60-CEB12CBB9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96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2ABE-8259-37A7-2C3B-AF1BF3ED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18043-89EB-6AAE-F9DE-EE9E1E236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970-6F82-4131-8709-98CB4BFC191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213AD-1F45-8556-AAF2-FAA7DFB5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99B4A-84B7-9842-3E12-E2C94E82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D3F-81A3-4DFE-BD60-CEB12CBB9B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688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343F4-E983-5370-5FBD-3C60AFC1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970-6F82-4131-8709-98CB4BFC191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66320-49F2-2847-F8FD-A015D427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CB3D2-0F60-B4DC-7D46-828DB143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D3F-81A3-4DFE-BD60-CEB12CBB9B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868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D0E6-2892-DD80-EF1D-A7CADA57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75E68-CA5B-6527-F1C4-99B6DC5CC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58D6F-F568-F885-DB71-2522752DE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0407F-7024-5BA0-D747-3735EF40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970-6F82-4131-8709-98CB4BFC191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410CF-EA51-A4F9-9974-E00DB8A7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4899E-9BA3-BD80-83FD-7B837D58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D3F-81A3-4DFE-BD60-CEB12CBB9B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524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FF2E-7698-E8D6-9346-B5E6A66F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A7D58A-59F9-8FD0-ABCB-837AF46A2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F292E-BE7C-AE2E-6B5F-22DD84CAD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A728A-C6F5-A6AC-3BF7-30B5BE806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970-6F82-4131-8709-98CB4BFC191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B16BA-B55B-AAD7-AFAB-F00B61E0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11358-EF85-A0F1-1638-6841FE00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D3F-81A3-4DFE-BD60-CEB12CBB9B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82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69F5-AC01-7796-5E28-8779EBBD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E66D8-48B2-2D3A-08BF-A2FBD4FCB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493A-9F65-F87E-38A6-BF5C7533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970-6F82-4131-8709-98CB4BFC191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62B83-B268-A032-1FDE-EC899A02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364F9-71DF-ACA5-213D-7F0E5EC6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D3F-81A3-4DFE-BD60-CEB12CBB9B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15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C2F0E-970E-D106-B3B0-4F4210E47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FD9C2-5A63-D476-CA6F-F62A239FD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EC1C0-F205-305D-305A-86BF7785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970-6F82-4131-8709-98CB4BFC191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C5F1A-FBAD-FACA-A90C-EE46EE6C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F0C9-5628-8BD6-AA4D-9AE611CC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4D3F-81A3-4DFE-BD60-CEB12CBB9B3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91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AA7C-661A-4A7F-98A6-0426CBCAF852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21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8162-98B1-4C5C-81EE-4E2C16B9C92D}" type="datetime1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49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CBD3-8E91-48B1-93F0-762A722C4DF0}" type="datetime1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17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205E-CFD6-4911-8626-1A3A50C7C126}" type="datetime1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11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F5D0-7F4A-48D6-88F8-FA3CA0BDB44C}" type="datetime1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76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2BF1-A8F4-4190-9FDD-27ACA5BE12EA}" type="datetime1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70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8FA-48C1-47E1-A7E0-BC7797396F2D}" type="datetime1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4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ags" Target="../tags/tag18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19CBAC5-72DC-4469-B26D-4DABCB507DB9}" type="datetime1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Prepared by CTL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40668C-87BC-74EE-8745-C0BEA9A3405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964038" y="40758"/>
            <a:ext cx="1065878" cy="680160"/>
          </a:xfrm>
          <a:prstGeom prst="rect">
            <a:avLst/>
          </a:prstGeom>
        </p:spPr>
      </p:pic>
    </p:spTree>
    <p:custDataLst>
      <p:tags r:id="rId19"/>
    </p:custDataLst>
    <p:extLst>
      <p:ext uri="{BB962C8B-B14F-4D97-AF65-F5344CB8AC3E}">
        <p14:creationId xmlns:p14="http://schemas.microsoft.com/office/powerpoint/2010/main" val="3449347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15EF9-68B3-7958-302A-4CE11649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3A9D5-7ABA-D95A-830B-4F859510A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D3292-E78F-6564-9445-263C7EA9C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300970-6F82-4131-8709-98CB4BFC191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F5CD8-432F-D3B0-D356-17A68B97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76901-5F2E-C264-7959-B58ECD4F3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9A4D3F-81A3-4DFE-BD60-CEB12CBB9B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BFA3B1-6E02-6A0F-EADC-8B054ACF8A2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72351" y="93921"/>
            <a:ext cx="1065878" cy="680160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20866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my.tlu.edu/ICS/Academics/CTL/CTL-Resources/CTL-CTL-Resources-CTL_Resour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" y="-2"/>
            <a:ext cx="4566524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79" y="1118808"/>
            <a:ext cx="3503600" cy="4747683"/>
          </a:xfrm>
        </p:spPr>
        <p:txBody>
          <a:bodyPr anchor="ctr">
            <a:normAutofit/>
          </a:bodyPr>
          <a:lstStyle/>
          <a:p>
            <a:pPr algn="l"/>
            <a:r>
              <a:rPr lang="en-US"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Overview of what digital accessibility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076" y="1118809"/>
            <a:ext cx="3787323" cy="4747681"/>
          </a:xfrm>
          <a:effectLst/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en-US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Digital accessibility ensures that all</a:t>
            </a:r>
          </a:p>
          <a:p>
            <a:pPr marL="414000" lvl="1" indent="0">
              <a:buNone/>
            </a:pPr>
            <a:r>
              <a:rPr lang="en-US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marL="414000" lvl="1" indent="0">
              <a:buNone/>
            </a:pPr>
            <a:r>
              <a:rPr lang="en-US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</a:p>
          <a:p>
            <a:pPr marL="414000" lvl="1" indent="0">
              <a:buNone/>
            </a:pPr>
            <a:r>
              <a:rPr lang="en-US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</a:p>
          <a:p>
            <a:pPr marL="36900" indent="0">
              <a:buNone/>
            </a:pPr>
            <a:r>
              <a:rPr lang="en-US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including those with disabilities — can access and use digital content and technologies</a:t>
            </a:r>
            <a:r>
              <a:rPr lang="en-US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900" indent="0">
              <a:buNone/>
            </a:pPr>
            <a:br>
              <a:rPr lang="en-US">
                <a:solidFill>
                  <a:schemeClr val="tx1"/>
                </a:solidFill>
                <a:effectLst/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66C72-AAC5-DF52-DCB3-56ECC4E4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5379" y="6058765"/>
            <a:ext cx="340722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Prepared by CTL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C2B29-3C01-7425-518C-FB17F26F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5508" y="6058765"/>
            <a:ext cx="56515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92997-C855-B0EE-70CB-76197B518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31B23-4029-1A27-2A08-A5BCD244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Why it matters for higher education institutions?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D80BE-E5E4-CE8C-6C21-F0572DDC1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625" y="1078263"/>
            <a:ext cx="4588183" cy="4701474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5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Federal Laws</a:t>
            </a:r>
            <a:endParaRPr lang="en-US" sz="15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5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504 of the Rehabilitation Act</a:t>
            </a:r>
            <a:br>
              <a:rPr lang="en-US" sz="150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Requires institutions receiving federal funding (including financial aid participation) to provide equal access to people with disabilities.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5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Americans with Disabilities Act (ADA) – Title III</a:t>
            </a:r>
            <a:br>
              <a:rPr lang="en-US" sz="150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Requires places of public accommodation, including private universities, to ensure digital services are accessible.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5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Guiding Standards</a:t>
            </a:r>
            <a:endParaRPr lang="en-US" sz="15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5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WCAG (Web Content Accessibility Guidelines)</a:t>
            </a:r>
            <a:br>
              <a:rPr lang="en-US" sz="150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institutions aim for </a:t>
            </a:r>
            <a:r>
              <a:rPr lang="en-US" sz="15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WCAG 2.1 Level AA</a:t>
            </a:r>
            <a:r>
              <a:rPr lang="en-US" sz="15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 widely accepted standard for digital accessibility.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A27EC-DD2E-995D-3AED-68268465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5625" y="5883275"/>
            <a:ext cx="26487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Prepared by CTL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F82D2-0EF2-DA03-DD91-1AD5E524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5508" y="5883275"/>
            <a:ext cx="56515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724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963506"/>
            <a:ext cx="2805611" cy="4827693"/>
          </a:xfrm>
        </p:spPr>
        <p:txBody>
          <a:bodyPr>
            <a:normAutofit/>
          </a:bodyPr>
          <a:lstStyle/>
          <a:p>
            <a:pPr algn="r"/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Must Be Accessible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589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823" y="963507"/>
            <a:ext cx="4469844" cy="4827694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Private universities must ensure accessibility for: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Websites and portals</a:t>
            </a:r>
            <a:br>
              <a:rPr lang="en-US" sz="1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(Admissions, financial aid, departmental sites)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 Management System (LMS) content</a:t>
            </a:r>
            <a:br>
              <a:rPr lang="en-US" sz="1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(Brightspace, etc.)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Course materials</a:t>
            </a:r>
            <a:br>
              <a:rPr lang="en-US" sz="1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PDFs, Word docs, slides, homework instructions, images with alt text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Videos and audio materials</a:t>
            </a:r>
            <a:br>
              <a:rPr lang="en-US" sz="1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Captions, transcripts, accessible players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Software and third‑party tools</a:t>
            </a:r>
            <a:br>
              <a:rPr lang="en-US" sz="1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Proctoring tools, simulation apps, e‑textbooks, publisher content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Campus digital communications</a:t>
            </a:r>
            <a:br>
              <a:rPr lang="en-US" sz="1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Email, newsletters, digital signage, online forms</a:t>
            </a:r>
          </a:p>
          <a:p>
            <a:pPr>
              <a:lnSpc>
                <a:spcPct val="90000"/>
              </a:lnSpc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C5AFE-A4B7-E482-A060-02E0A0FB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346" y="5883275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Prepared by CTL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C3F7D-4D6F-EA0E-BA30-230302EE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5508" y="5883275"/>
            <a:ext cx="56515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Accessibility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5625" y="1078263"/>
            <a:ext cx="4588183" cy="4701474"/>
          </a:xfrm>
          <a:effectLst/>
        </p:spPr>
        <p:txBody>
          <a:bodyPr anchor="ctr"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Captions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all instructional videos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images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Keyboard navigability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all digital tools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Color contrast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that meets WCAG standards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Descriptive hyperlinks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(e.g., “Read the syllabus” vs “Click here”)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Accessible documents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(tagged PDFs, structured headings)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Screen‑reader compatibility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5E2FF-6C5F-50DF-68B8-12EA8EC0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5625" y="5883275"/>
            <a:ext cx="26487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Prepared by CTL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27D2B-4EF9-47F0-F627-A947A21B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5508" y="5883275"/>
            <a:ext cx="56515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rPr dirty="0"/>
              <a:t>Implementation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3BA00-2699-44D1-1417-478323BE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346" y="5883275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Prepared by CTL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DDF7B-8F5D-26D1-6A8A-7758E8C7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5508" y="5883275"/>
            <a:ext cx="56515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BCB4CA6-F05B-8A53-5CF1-B5D2193083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759148"/>
              </p:ext>
            </p:extLst>
          </p:nvPr>
        </p:nvGraphicFramePr>
        <p:xfrm>
          <a:off x="685800" y="1731963"/>
          <a:ext cx="7765256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60BE2-C5C2-3C4E-050C-179B146E2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F00B-5BA4-6A66-0397-3B6A3BD0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777" y="643466"/>
            <a:ext cx="2703636" cy="5147734"/>
          </a:xfrm>
        </p:spPr>
        <p:txBody>
          <a:bodyPr>
            <a:normAutofit/>
          </a:bodyPr>
          <a:lstStyle/>
          <a:p>
            <a:pPr algn="l"/>
            <a:r>
              <a:rPr lang="en-US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Implementation Steps…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60DE6-EAFC-45E6-BD0F-C2A1C0754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A1C04-A5C3-28EB-0D4B-6096DBD4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490" y="5883275"/>
            <a:ext cx="56515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1FF6DA9-008F-8B48-92A6-B652298478BF}" type="slidenum">
              <a:rPr lang="en-US" sz="17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7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C6D5EB-22C5-4EEC-A9F1-839ABC702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1" y="0"/>
            <a:ext cx="4571999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9E57-8157-5A99-586C-D1487C6E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464" y="643467"/>
            <a:ext cx="4090308" cy="5147733"/>
          </a:xfrm>
          <a:effectLst/>
        </p:spPr>
        <p:txBody>
          <a:bodyPr anchor="ctr">
            <a:normAutofit/>
          </a:bodyPr>
          <a:lstStyle/>
          <a:p>
            <a:pPr lvl="1">
              <a:lnSpc>
                <a:spcPct val="90000"/>
              </a:lnSpc>
            </a:pPr>
            <a:endParaRPr lang="en-US" sz="170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Integrate Accessibility into Procurement</a:t>
            </a:r>
            <a:endParaRPr lang="en-US" sz="17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 vendors to provide: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VPATs</a:t>
            </a:r>
            <a:r>
              <a:rPr lang="en-US" sz="17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(Voluntary Product Accessibility Templates)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 testing access for users with disabilities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sz="17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Establish a Remediation Plan</a:t>
            </a:r>
            <a:endParaRPr lang="en-US" sz="17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Prioritize urgent fixes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Offer centralized support for converting inaccessible materials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7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Continuously review new digital content for ongoing support</a:t>
            </a:r>
          </a:p>
          <a:p>
            <a:pPr lvl="1">
              <a:lnSpc>
                <a:spcPct val="90000"/>
              </a:lnSpc>
            </a:pPr>
            <a:endParaRPr lang="en-US" sz="1700">
              <a:solidFill>
                <a:schemeClr val="tx1"/>
              </a:solidFill>
              <a:effectLst/>
            </a:endParaRPr>
          </a:p>
          <a:p>
            <a:pPr marL="810000" lvl="2" indent="0">
              <a:lnSpc>
                <a:spcPct val="90000"/>
              </a:lnSpc>
              <a:buNone/>
            </a:pPr>
            <a:endParaRPr lang="en-US" sz="1700">
              <a:solidFill>
                <a:schemeClr val="tx1"/>
              </a:solidFill>
              <a:effectLst/>
            </a:endParaRPr>
          </a:p>
          <a:p>
            <a:pPr marL="450000" lvl="1" indent="0">
              <a:lnSpc>
                <a:spcPct val="90000"/>
              </a:lnSpc>
              <a:buNone/>
            </a:pPr>
            <a:endParaRPr lang="en-US" sz="170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en-US" sz="1700">
              <a:solidFill>
                <a:schemeClr val="tx1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80BCA-9DD8-42E6-AEE0-29D68DAA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5464" y="5883275"/>
            <a:ext cx="40903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Prepared by CTL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96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Institutional Benefits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3DF3FBF-C445-BB7F-E7B5-5A9798B16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418624"/>
              </p:ext>
            </p:extLst>
          </p:nvPr>
        </p:nvGraphicFramePr>
        <p:xfrm>
          <a:off x="685346" y="1732451"/>
          <a:ext cx="7765322" cy="3455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86523-D60B-934B-3C8B-7AC34414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CTL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89BBF-2A76-05A6-7586-C28E1827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A0BF14-67D3-A117-240A-1F69A88B2E17}"/>
              </a:ext>
            </a:extLst>
          </p:cNvPr>
          <p:cNvSpPr txBox="1"/>
          <p:nvPr/>
        </p:nvSpPr>
        <p:spPr>
          <a:xfrm>
            <a:off x="624542" y="4818245"/>
            <a:ext cx="2632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CTL-Resources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LATE" val="lUntCTEc"/>
  <p:tag name="ARTICULATE_SLIDE_COUNT" val="7"/>
  <p:tag name="ARTICULATE_PROJECT_OPEN" val="0"/>
  <p:tag name="ARTICULATE_DESIGN_ID_CUSTOM DESIGN" val="eb9kz9Bv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3060</TotalTime>
  <Words>606</Words>
  <Application>Microsoft Office PowerPoint</Application>
  <PresentationFormat>On-screen Show (4:3)</PresentationFormat>
  <Paragraphs>83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Aptos Display</vt:lpstr>
      <vt:lpstr>Arial</vt:lpstr>
      <vt:lpstr>Calisto MT</vt:lpstr>
      <vt:lpstr>Roboto</vt:lpstr>
      <vt:lpstr>Wingdings</vt:lpstr>
      <vt:lpstr>Wingdings 2</vt:lpstr>
      <vt:lpstr>Slate</vt:lpstr>
      <vt:lpstr>Custom Design</vt:lpstr>
      <vt:lpstr>Overview of what digital accessibility means</vt:lpstr>
      <vt:lpstr>Why it matters for higher education institutions?</vt:lpstr>
      <vt:lpstr>What Must Be Accessible</vt:lpstr>
      <vt:lpstr>Key Accessibility Practices</vt:lpstr>
      <vt:lpstr>Implementation Steps</vt:lpstr>
      <vt:lpstr>Implementation Steps…</vt:lpstr>
      <vt:lpstr>Institutional Benefits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Rodrick Shao</dc:creator>
  <cp:keywords/>
  <dc:description>generated using python-pptx</dc:description>
  <cp:lastModifiedBy>Rodrick Shao</cp:lastModifiedBy>
  <cp:revision>15</cp:revision>
  <dcterms:created xsi:type="dcterms:W3CDTF">2013-01-27T09:14:16Z</dcterms:created>
  <dcterms:modified xsi:type="dcterms:W3CDTF">2026-02-09T21:12:23Z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A45FA9E1-E040-402E-89E4-033364E00AC8</vt:lpwstr>
  </property>
  <property fmtid="{D5CDD505-2E9C-101B-9397-08002B2CF9AE}" pid="3" name="ArticulatePath">
    <vt:lpwstr>Digital_Accessibility_Presentation</vt:lpwstr>
  </property>
</Properties>
</file>