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7" r:id="rId3"/>
    <p:sldId id="269" r:id="rId4"/>
    <p:sldId id="270" r:id="rId5"/>
    <p:sldId id="271" r:id="rId6"/>
    <p:sldId id="268" r:id="rId7"/>
    <p:sldId id="266" r:id="rId8"/>
    <p:sldId id="272" r:id="rId9"/>
    <p:sldId id="274" r:id="rId10"/>
    <p:sldId id="275" r:id="rId11"/>
    <p:sldId id="276" r:id="rId12"/>
    <p:sldId id="277" r:id="rId13"/>
    <p:sldId id="278" r:id="rId14"/>
    <p:sldId id="279" r:id="rId15"/>
    <p:sldId id="258" r:id="rId16"/>
    <p:sldId id="259" r:id="rId17"/>
    <p:sldId id="257" r:id="rId18"/>
    <p:sldId id="260" r:id="rId19"/>
    <p:sldId id="280" r:id="rId20"/>
    <p:sldId id="281" r:id="rId21"/>
    <p:sldId id="262" r:id="rId22"/>
    <p:sldId id="263" r:id="rId23"/>
    <p:sldId id="261" r:id="rId24"/>
    <p:sldId id="282" r:id="rId25"/>
    <p:sldId id="283"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9" d="100"/>
          <a:sy n="79" d="100"/>
        </p:scale>
        <p:origin x="126" y="8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Workbook2"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tlufs.tlu.edu\mczuchry\Spring%202016\Cognitive%20Neuroscience\Exp\graphsforpresenta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tlufs.tlu.edu\mczuchry\Spring%202016\Cognitive%20Neuroscience\Exp\graphsforpresentation.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tlufs.tlu.edu\mczuchry\Spring%202016\Cognitive%20Neuroscience\Exp\graphsforpresentati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tlufs.tlu.edu\mczuchry\Spring%202016\Cognitive%20Neuroscience\Exp\graphsforpresentatio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tlufs.tlu.edu\mczuchry\Spring%202016\Cognitive%20Neuroscience\Exp\graphsforpresentatio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tlufs.tlu.edu\mczuchry\Spring%202016\Cognitive%20Neuroscience\Exp\graphsforpresentatio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tlufs.tlu.edu\mczuchry\Spring%202016\Cognitive%20Neuroscience\Exp\graphsfor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Sheet1!$H$1</c:f>
              <c:strCache>
                <c:ptCount val="1"/>
                <c:pt idx="0">
                  <c:v>No</c:v>
                </c:pt>
              </c:strCache>
            </c:strRef>
          </c:tx>
          <c:spPr>
            <a:ln w="50800">
              <a:solidFill>
                <a:srgbClr val="FF0000"/>
              </a:solidFill>
            </a:ln>
          </c:spPr>
          <c:marker>
            <c:symbol val="none"/>
          </c:marker>
          <c:dPt>
            <c:idx val="1"/>
            <c:bubble3D val="0"/>
            <c:spPr>
              <a:ln w="38100">
                <a:solidFill>
                  <a:srgbClr val="FF0000"/>
                </a:solidFill>
              </a:ln>
            </c:spPr>
          </c:dPt>
          <c:dPt>
            <c:idx val="2"/>
            <c:bubble3D val="0"/>
            <c:spPr>
              <a:ln w="38100">
                <a:solidFill>
                  <a:srgbClr val="FF0000"/>
                </a:solidFill>
              </a:ln>
            </c:spPr>
          </c:dPt>
          <c:cat>
            <c:strRef>
              <c:f>Sheet1!$G$2:$G$4</c:f>
              <c:strCache>
                <c:ptCount val="3"/>
                <c:pt idx="0">
                  <c:v>Low</c:v>
                </c:pt>
                <c:pt idx="1">
                  <c:v>Med</c:v>
                </c:pt>
                <c:pt idx="2">
                  <c:v>High</c:v>
                </c:pt>
              </c:strCache>
            </c:strRef>
          </c:cat>
          <c:val>
            <c:numRef>
              <c:f>Sheet1!$H$2:$H$4</c:f>
              <c:numCache>
                <c:formatCode>General</c:formatCode>
                <c:ptCount val="3"/>
                <c:pt idx="0">
                  <c:v>62.5</c:v>
                </c:pt>
                <c:pt idx="1">
                  <c:v>86.72</c:v>
                </c:pt>
                <c:pt idx="2">
                  <c:v>92.36</c:v>
                </c:pt>
              </c:numCache>
            </c:numRef>
          </c:val>
          <c:smooth val="0"/>
        </c:ser>
        <c:ser>
          <c:idx val="1"/>
          <c:order val="1"/>
          <c:tx>
            <c:strRef>
              <c:f>Sheet1!$I$1</c:f>
              <c:strCache>
                <c:ptCount val="1"/>
                <c:pt idx="0">
                  <c:v>Yes</c:v>
                </c:pt>
              </c:strCache>
            </c:strRef>
          </c:tx>
          <c:spPr>
            <a:ln w="38100">
              <a:solidFill>
                <a:srgbClr val="008000"/>
              </a:solidFill>
            </a:ln>
          </c:spPr>
          <c:marker>
            <c:symbol val="none"/>
          </c:marker>
          <c:cat>
            <c:strRef>
              <c:f>Sheet1!$G$2:$G$4</c:f>
              <c:strCache>
                <c:ptCount val="3"/>
                <c:pt idx="0">
                  <c:v>Low</c:v>
                </c:pt>
                <c:pt idx="1">
                  <c:v>Med</c:v>
                </c:pt>
                <c:pt idx="2">
                  <c:v>High</c:v>
                </c:pt>
              </c:strCache>
            </c:strRef>
          </c:cat>
          <c:val>
            <c:numRef>
              <c:f>Sheet1!$I$2:$I$4</c:f>
              <c:numCache>
                <c:formatCode>General</c:formatCode>
                <c:ptCount val="3"/>
                <c:pt idx="0">
                  <c:v>72.66</c:v>
                </c:pt>
                <c:pt idx="1">
                  <c:v>83.59</c:v>
                </c:pt>
                <c:pt idx="2">
                  <c:v>95.83</c:v>
                </c:pt>
              </c:numCache>
            </c:numRef>
          </c:val>
          <c:smooth val="0"/>
        </c:ser>
        <c:dLbls>
          <c:showLegendKey val="0"/>
          <c:showVal val="0"/>
          <c:showCatName val="0"/>
          <c:showSerName val="0"/>
          <c:showPercent val="0"/>
          <c:showBubbleSize val="0"/>
        </c:dLbls>
        <c:smooth val="0"/>
        <c:axId val="152344464"/>
        <c:axId val="152345024"/>
      </c:lineChart>
      <c:catAx>
        <c:axId val="152344464"/>
        <c:scaling>
          <c:orientation val="minMax"/>
        </c:scaling>
        <c:delete val="0"/>
        <c:axPos val="b"/>
        <c:numFmt formatCode="General" sourceLinked="0"/>
        <c:majorTickMark val="out"/>
        <c:minorTickMark val="none"/>
        <c:tickLblPos val="nextTo"/>
        <c:crossAx val="152345024"/>
        <c:crosses val="autoZero"/>
        <c:auto val="1"/>
        <c:lblAlgn val="ctr"/>
        <c:lblOffset val="100"/>
        <c:noMultiLvlLbl val="0"/>
      </c:catAx>
      <c:valAx>
        <c:axId val="152345024"/>
        <c:scaling>
          <c:orientation val="minMax"/>
          <c:max val="100"/>
        </c:scaling>
        <c:delete val="0"/>
        <c:axPos val="l"/>
        <c:majorGridlines/>
        <c:numFmt formatCode="General" sourceLinked="1"/>
        <c:majorTickMark val="out"/>
        <c:minorTickMark val="none"/>
        <c:tickLblPos val="nextTo"/>
        <c:crossAx val="152344464"/>
        <c:crosses val="autoZero"/>
        <c:crossBetween val="between"/>
      </c:valAx>
      <c:spPr>
        <a:ln w="38100"/>
      </c:spPr>
    </c:plotArea>
    <c:legend>
      <c:legendPos val="r"/>
      <c:overlay val="0"/>
      <c:spPr>
        <a:ln w="50800"/>
      </c:sp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a:solidFill>
                <a:schemeClr val="tx1"/>
              </a:solidFill>
            </a:ln>
          </c:spPr>
          <c:marker>
            <c:symbol val="none"/>
          </c:marker>
          <c:cat>
            <c:strRef>
              <c:f>Sheet1!$A$55:$A$56</c:f>
              <c:strCache>
                <c:ptCount val="2"/>
                <c:pt idx="0">
                  <c:v>Not on Quiz</c:v>
                </c:pt>
                <c:pt idx="1">
                  <c:v>On Quiz</c:v>
                </c:pt>
              </c:strCache>
            </c:strRef>
          </c:cat>
          <c:val>
            <c:numRef>
              <c:f>Sheet1!$B$55:$B$56</c:f>
              <c:numCache>
                <c:formatCode>General</c:formatCode>
                <c:ptCount val="2"/>
                <c:pt idx="0">
                  <c:v>50.45</c:v>
                </c:pt>
                <c:pt idx="1">
                  <c:v>77.960000000000022</c:v>
                </c:pt>
              </c:numCache>
            </c:numRef>
          </c:val>
          <c:smooth val="0"/>
        </c:ser>
        <c:dLbls>
          <c:showLegendKey val="0"/>
          <c:showVal val="0"/>
          <c:showCatName val="0"/>
          <c:showSerName val="0"/>
          <c:showPercent val="0"/>
          <c:showBubbleSize val="0"/>
        </c:dLbls>
        <c:smooth val="0"/>
        <c:axId val="153543664"/>
        <c:axId val="153544224"/>
      </c:lineChart>
      <c:catAx>
        <c:axId val="153543664"/>
        <c:scaling>
          <c:orientation val="minMax"/>
        </c:scaling>
        <c:delete val="0"/>
        <c:axPos val="b"/>
        <c:numFmt formatCode="General" sourceLinked="0"/>
        <c:majorTickMark val="out"/>
        <c:minorTickMark val="none"/>
        <c:tickLblPos val="nextTo"/>
        <c:txPr>
          <a:bodyPr/>
          <a:lstStyle/>
          <a:p>
            <a:pPr>
              <a:defRPr sz="1800"/>
            </a:pPr>
            <a:endParaRPr lang="en-US"/>
          </a:p>
        </c:txPr>
        <c:crossAx val="153544224"/>
        <c:crosses val="autoZero"/>
        <c:auto val="1"/>
        <c:lblAlgn val="ctr"/>
        <c:lblOffset val="100"/>
        <c:noMultiLvlLbl val="0"/>
      </c:catAx>
      <c:valAx>
        <c:axId val="153544224"/>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153543664"/>
        <c:crosses val="autoZero"/>
        <c:crossBetween val="between"/>
      </c:valAx>
    </c:plotArea>
    <c:legend>
      <c:legendPos val="r"/>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[graphsforpresentation.xlsx]Sheet1!$D$18</c:f>
              <c:strCache>
                <c:ptCount val="1"/>
                <c:pt idx="0">
                  <c:v>Means percentages</c:v>
                </c:pt>
              </c:strCache>
            </c:strRef>
          </c:tx>
          <c:invertIfNegative val="0"/>
          <c:dPt>
            <c:idx val="0"/>
            <c:invertIfNegative val="0"/>
            <c:bubble3D val="0"/>
            <c:spPr>
              <a:solidFill>
                <a:schemeClr val="tx1"/>
              </a:solidFill>
            </c:spPr>
          </c:dPt>
          <c:dPt>
            <c:idx val="1"/>
            <c:invertIfNegative val="0"/>
            <c:bubble3D val="0"/>
            <c:spPr>
              <a:solidFill>
                <a:srgbClr val="FFCC66"/>
              </a:solidFill>
            </c:spPr>
          </c:dPt>
          <c:errBars>
            <c:errBarType val="both"/>
            <c:errValType val="cust"/>
            <c:noEndCap val="0"/>
            <c:plus>
              <c:numRef>
                <c:f>[graphsforpresentation.xlsx]Sheet1!$I$19:$I$20</c:f>
                <c:numCache>
                  <c:formatCode>General</c:formatCode>
                  <c:ptCount val="2"/>
                  <c:pt idx="0">
                    <c:v>1.7</c:v>
                  </c:pt>
                  <c:pt idx="1">
                    <c:v>1.4</c:v>
                  </c:pt>
                </c:numCache>
              </c:numRef>
            </c:plus>
            <c:minus>
              <c:numRef>
                <c:f>[graphsforpresentation.xlsx]Sheet1!$I$19:$I$20</c:f>
                <c:numCache>
                  <c:formatCode>General</c:formatCode>
                  <c:ptCount val="2"/>
                  <c:pt idx="0">
                    <c:v>1.7</c:v>
                  </c:pt>
                  <c:pt idx="1">
                    <c:v>1.4</c:v>
                  </c:pt>
                </c:numCache>
              </c:numRef>
            </c:minus>
          </c:errBars>
          <c:cat>
            <c:strRef>
              <c:f>[graphsforpresentation.xlsx]Sheet1!$C$19:$C$20</c:f>
              <c:strCache>
                <c:ptCount val="2"/>
                <c:pt idx="0">
                  <c:v>Not Covered in Game Show</c:v>
                </c:pt>
                <c:pt idx="1">
                  <c:v>Covered in Game Show</c:v>
                </c:pt>
              </c:strCache>
            </c:strRef>
          </c:cat>
          <c:val>
            <c:numRef>
              <c:f>[graphsforpresentation.xlsx]Sheet1!$D$19:$D$20</c:f>
              <c:numCache>
                <c:formatCode>General</c:formatCode>
                <c:ptCount val="2"/>
                <c:pt idx="0">
                  <c:v>75.599999999999994</c:v>
                </c:pt>
                <c:pt idx="1">
                  <c:v>82</c:v>
                </c:pt>
              </c:numCache>
            </c:numRef>
          </c:val>
        </c:ser>
        <c:dLbls>
          <c:showLegendKey val="0"/>
          <c:showVal val="0"/>
          <c:showCatName val="0"/>
          <c:showSerName val="0"/>
          <c:showPercent val="0"/>
          <c:showBubbleSize val="0"/>
        </c:dLbls>
        <c:gapWidth val="150"/>
        <c:axId val="153546464"/>
        <c:axId val="153547024"/>
      </c:barChart>
      <c:catAx>
        <c:axId val="153546464"/>
        <c:scaling>
          <c:orientation val="minMax"/>
        </c:scaling>
        <c:delete val="0"/>
        <c:axPos val="b"/>
        <c:numFmt formatCode="General" sourceLinked="0"/>
        <c:majorTickMark val="out"/>
        <c:minorTickMark val="none"/>
        <c:tickLblPos val="nextTo"/>
        <c:txPr>
          <a:bodyPr/>
          <a:lstStyle/>
          <a:p>
            <a:pPr>
              <a:defRPr b="1"/>
            </a:pPr>
            <a:endParaRPr lang="en-US"/>
          </a:p>
        </c:txPr>
        <c:crossAx val="153547024"/>
        <c:crosses val="autoZero"/>
        <c:auto val="1"/>
        <c:lblAlgn val="ctr"/>
        <c:lblOffset val="100"/>
        <c:noMultiLvlLbl val="0"/>
      </c:catAx>
      <c:valAx>
        <c:axId val="153547024"/>
        <c:scaling>
          <c:orientation val="minMax"/>
          <c:max val="100"/>
          <c:min val="0"/>
        </c:scaling>
        <c:delete val="0"/>
        <c:axPos val="l"/>
        <c:majorGridlines/>
        <c:numFmt formatCode="General" sourceLinked="1"/>
        <c:majorTickMark val="out"/>
        <c:minorTickMark val="none"/>
        <c:tickLblPos val="nextTo"/>
        <c:crossAx val="153546464"/>
        <c:crosses val="autoZero"/>
        <c:crossBetween val="between"/>
        <c:majorUnit val="10"/>
        <c:minorUnit val="5"/>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503867572109045E-2"/>
          <c:y val="4.4161932576757448E-2"/>
          <c:w val="0.88885944812453999"/>
          <c:h val="0.88433048027980776"/>
        </c:manualLayout>
      </c:layout>
      <c:barChart>
        <c:barDir val="col"/>
        <c:grouping val="clustered"/>
        <c:varyColors val="0"/>
        <c:ser>
          <c:idx val="0"/>
          <c:order val="0"/>
          <c:tx>
            <c:strRef>
              <c:f>[graphsforpresentation.xlsx]Sheet1!$D$22</c:f>
              <c:strCache>
                <c:ptCount val="1"/>
                <c:pt idx="0">
                  <c:v>Means percentages</c:v>
                </c:pt>
              </c:strCache>
            </c:strRef>
          </c:tx>
          <c:invertIfNegative val="0"/>
          <c:dPt>
            <c:idx val="0"/>
            <c:invertIfNegative val="0"/>
            <c:bubble3D val="0"/>
            <c:spPr>
              <a:pattFill prst="pct25">
                <a:fgClr>
                  <a:srgbClr val="FFCC66"/>
                </a:fgClr>
                <a:bgClr>
                  <a:schemeClr val="tx1"/>
                </a:bgClr>
              </a:pattFill>
            </c:spPr>
          </c:dPt>
          <c:dPt>
            <c:idx val="1"/>
            <c:invertIfNegative val="0"/>
            <c:bubble3D val="0"/>
            <c:spPr>
              <a:pattFill prst="pct25">
                <a:fgClr>
                  <a:schemeClr val="tx1"/>
                </a:fgClr>
                <a:bgClr>
                  <a:srgbClr val="FFCC66"/>
                </a:bgClr>
              </a:pattFill>
            </c:spPr>
          </c:dPt>
          <c:errBars>
            <c:errBarType val="both"/>
            <c:errValType val="cust"/>
            <c:noEndCap val="0"/>
            <c:plus>
              <c:numRef>
                <c:f>[graphsforpresentation.xlsx]Sheet1!$I$23:$I$24</c:f>
                <c:numCache>
                  <c:formatCode>General</c:formatCode>
                  <c:ptCount val="2"/>
                  <c:pt idx="0">
                    <c:v>1.8</c:v>
                  </c:pt>
                  <c:pt idx="1">
                    <c:v>1.7</c:v>
                  </c:pt>
                </c:numCache>
              </c:numRef>
            </c:plus>
            <c:minus>
              <c:numRef>
                <c:f>[graphsforpresentation.xlsx]Sheet1!$I$23:$I$24</c:f>
                <c:numCache>
                  <c:formatCode>General</c:formatCode>
                  <c:ptCount val="2"/>
                  <c:pt idx="0">
                    <c:v>1.8</c:v>
                  </c:pt>
                  <c:pt idx="1">
                    <c:v>1.7</c:v>
                  </c:pt>
                </c:numCache>
              </c:numRef>
            </c:minus>
          </c:errBars>
          <c:cat>
            <c:strRef>
              <c:f>[graphsforpresentation.xlsx]Sheet1!$C$23:$C$24</c:f>
              <c:strCache>
                <c:ptCount val="2"/>
                <c:pt idx="0">
                  <c:v>Did Not Generate Questions</c:v>
                </c:pt>
                <c:pt idx="1">
                  <c:v>Generate Questions</c:v>
                </c:pt>
              </c:strCache>
            </c:strRef>
          </c:cat>
          <c:val>
            <c:numRef>
              <c:f>[graphsforpresentation.xlsx]Sheet1!$D$23:$D$24</c:f>
              <c:numCache>
                <c:formatCode>General</c:formatCode>
                <c:ptCount val="2"/>
                <c:pt idx="0">
                  <c:v>75.900000000000006</c:v>
                </c:pt>
                <c:pt idx="1">
                  <c:v>81.599999999999994</c:v>
                </c:pt>
              </c:numCache>
            </c:numRef>
          </c:val>
        </c:ser>
        <c:dLbls>
          <c:showLegendKey val="0"/>
          <c:showVal val="0"/>
          <c:showCatName val="0"/>
          <c:showSerName val="0"/>
          <c:showPercent val="0"/>
          <c:showBubbleSize val="0"/>
        </c:dLbls>
        <c:gapWidth val="150"/>
        <c:axId val="153549264"/>
        <c:axId val="153549824"/>
      </c:barChart>
      <c:catAx>
        <c:axId val="153549264"/>
        <c:scaling>
          <c:orientation val="minMax"/>
        </c:scaling>
        <c:delete val="0"/>
        <c:axPos val="b"/>
        <c:numFmt formatCode="General" sourceLinked="0"/>
        <c:majorTickMark val="out"/>
        <c:minorTickMark val="none"/>
        <c:tickLblPos val="nextTo"/>
        <c:txPr>
          <a:bodyPr/>
          <a:lstStyle/>
          <a:p>
            <a:pPr>
              <a:defRPr b="1"/>
            </a:pPr>
            <a:endParaRPr lang="en-US"/>
          </a:p>
        </c:txPr>
        <c:crossAx val="153549824"/>
        <c:crosses val="autoZero"/>
        <c:auto val="1"/>
        <c:lblAlgn val="ctr"/>
        <c:lblOffset val="100"/>
        <c:noMultiLvlLbl val="0"/>
      </c:catAx>
      <c:valAx>
        <c:axId val="153549824"/>
        <c:scaling>
          <c:orientation val="minMax"/>
          <c:max val="100"/>
          <c:min val="0"/>
        </c:scaling>
        <c:delete val="0"/>
        <c:axPos val="l"/>
        <c:majorGridlines/>
        <c:numFmt formatCode="General" sourceLinked="1"/>
        <c:majorTickMark val="out"/>
        <c:minorTickMark val="none"/>
        <c:tickLblPos val="nextTo"/>
        <c:crossAx val="153549264"/>
        <c:crosses val="autoZero"/>
        <c:crossBetween val="between"/>
        <c:majorUnit val="10"/>
        <c:minorUnit val="5"/>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[graphsforpresentation.xlsx]Sheet1!$C$13</c:f>
              <c:strCache>
                <c:ptCount val="1"/>
                <c:pt idx="0">
                  <c:v>Not Covered</c:v>
                </c:pt>
              </c:strCache>
            </c:strRef>
          </c:tx>
          <c:spPr>
            <a:solidFill>
              <a:schemeClr val="tx1"/>
            </a:solidFill>
          </c:spPr>
          <c:invertIfNegative val="0"/>
          <c:errBars>
            <c:errBarType val="both"/>
            <c:errValType val="cust"/>
            <c:noEndCap val="0"/>
            <c:plus>
              <c:numRef>
                <c:f>[graphsforpresentation.xlsx]Sheet1!$I$13:$J$13</c:f>
                <c:numCache>
                  <c:formatCode>General</c:formatCode>
                  <c:ptCount val="2"/>
                  <c:pt idx="0">
                    <c:v>2.5</c:v>
                  </c:pt>
                  <c:pt idx="1">
                    <c:v>2.5</c:v>
                  </c:pt>
                </c:numCache>
              </c:numRef>
            </c:plus>
            <c:minus>
              <c:numRef>
                <c:f>[graphsforpresentation.xlsx]Sheet1!$I$13:$J$13</c:f>
                <c:numCache>
                  <c:formatCode>General</c:formatCode>
                  <c:ptCount val="2"/>
                  <c:pt idx="0">
                    <c:v>2.5</c:v>
                  </c:pt>
                  <c:pt idx="1">
                    <c:v>2.5</c:v>
                  </c:pt>
                </c:numCache>
              </c:numRef>
            </c:minus>
          </c:errBars>
          <c:cat>
            <c:strRef>
              <c:f>[graphsforpresentation.xlsx]Sheet1!$D$12:$E$12</c:f>
              <c:strCache>
                <c:ptCount val="2"/>
                <c:pt idx="0">
                  <c:v>Did Not Generate Questions</c:v>
                </c:pt>
                <c:pt idx="1">
                  <c:v>Generate Questions</c:v>
                </c:pt>
              </c:strCache>
            </c:strRef>
          </c:cat>
          <c:val>
            <c:numRef>
              <c:f>[graphsforpresentation.xlsx]Sheet1!$D$13:$E$13</c:f>
              <c:numCache>
                <c:formatCode>General</c:formatCode>
                <c:ptCount val="2"/>
                <c:pt idx="0">
                  <c:v>70.599999999999994</c:v>
                </c:pt>
                <c:pt idx="1">
                  <c:v>80.5</c:v>
                </c:pt>
              </c:numCache>
            </c:numRef>
          </c:val>
        </c:ser>
        <c:ser>
          <c:idx val="1"/>
          <c:order val="1"/>
          <c:tx>
            <c:strRef>
              <c:f>[graphsforpresentation.xlsx]Sheet1!$C$14</c:f>
              <c:strCache>
                <c:ptCount val="1"/>
                <c:pt idx="0">
                  <c:v>Covered</c:v>
                </c:pt>
              </c:strCache>
            </c:strRef>
          </c:tx>
          <c:spPr>
            <a:solidFill>
              <a:srgbClr val="FFCC66"/>
            </a:solidFill>
          </c:spPr>
          <c:invertIfNegative val="0"/>
          <c:errBars>
            <c:errBarType val="both"/>
            <c:errValType val="cust"/>
            <c:noEndCap val="0"/>
            <c:plus>
              <c:numRef>
                <c:f>[graphsforpresentation.xlsx]Sheet1!$I$14:$J$14</c:f>
                <c:numCache>
                  <c:formatCode>General</c:formatCode>
                  <c:ptCount val="2"/>
                  <c:pt idx="0">
                    <c:v>2</c:v>
                  </c:pt>
                  <c:pt idx="1">
                    <c:v>1.9</c:v>
                  </c:pt>
                </c:numCache>
              </c:numRef>
            </c:plus>
            <c:minus>
              <c:numRef>
                <c:f>[graphsforpresentation.xlsx]Sheet1!$I$14:$J$14</c:f>
                <c:numCache>
                  <c:formatCode>General</c:formatCode>
                  <c:ptCount val="2"/>
                  <c:pt idx="0">
                    <c:v>2</c:v>
                  </c:pt>
                  <c:pt idx="1">
                    <c:v>1.9</c:v>
                  </c:pt>
                </c:numCache>
              </c:numRef>
            </c:minus>
          </c:errBars>
          <c:cat>
            <c:strRef>
              <c:f>[graphsforpresentation.xlsx]Sheet1!$D$12:$E$12</c:f>
              <c:strCache>
                <c:ptCount val="2"/>
                <c:pt idx="0">
                  <c:v>Did Not Generate Questions</c:v>
                </c:pt>
                <c:pt idx="1">
                  <c:v>Generate Questions</c:v>
                </c:pt>
              </c:strCache>
            </c:strRef>
          </c:cat>
          <c:val>
            <c:numRef>
              <c:f>[graphsforpresentation.xlsx]Sheet1!$D$14:$E$14</c:f>
              <c:numCache>
                <c:formatCode>General</c:formatCode>
                <c:ptCount val="2"/>
                <c:pt idx="0">
                  <c:v>81.3</c:v>
                </c:pt>
                <c:pt idx="1">
                  <c:v>82.6</c:v>
                </c:pt>
              </c:numCache>
            </c:numRef>
          </c:val>
        </c:ser>
        <c:dLbls>
          <c:showLegendKey val="0"/>
          <c:showVal val="0"/>
          <c:showCatName val="0"/>
          <c:showSerName val="0"/>
          <c:showPercent val="0"/>
          <c:showBubbleSize val="0"/>
        </c:dLbls>
        <c:gapWidth val="150"/>
        <c:axId val="153643328"/>
        <c:axId val="153643888"/>
      </c:barChart>
      <c:catAx>
        <c:axId val="153643328"/>
        <c:scaling>
          <c:orientation val="minMax"/>
        </c:scaling>
        <c:delete val="0"/>
        <c:axPos val="b"/>
        <c:numFmt formatCode="General" sourceLinked="0"/>
        <c:majorTickMark val="out"/>
        <c:minorTickMark val="none"/>
        <c:tickLblPos val="nextTo"/>
        <c:txPr>
          <a:bodyPr/>
          <a:lstStyle/>
          <a:p>
            <a:pPr>
              <a:defRPr b="1"/>
            </a:pPr>
            <a:endParaRPr lang="en-US"/>
          </a:p>
        </c:txPr>
        <c:crossAx val="153643888"/>
        <c:crosses val="autoZero"/>
        <c:auto val="1"/>
        <c:lblAlgn val="ctr"/>
        <c:lblOffset val="100"/>
        <c:noMultiLvlLbl val="0"/>
      </c:catAx>
      <c:valAx>
        <c:axId val="153643888"/>
        <c:scaling>
          <c:orientation val="minMax"/>
          <c:max val="100"/>
          <c:min val="0"/>
        </c:scaling>
        <c:delete val="0"/>
        <c:axPos val="l"/>
        <c:majorGridlines/>
        <c:numFmt formatCode="General" sourceLinked="1"/>
        <c:majorTickMark val="out"/>
        <c:minorTickMark val="none"/>
        <c:tickLblPos val="nextTo"/>
        <c:crossAx val="153643328"/>
        <c:crosses val="autoZero"/>
        <c:crossBetween val="between"/>
        <c:majorUnit val="10"/>
        <c:minorUnit val="5"/>
      </c:valAx>
    </c:plotArea>
    <c:legend>
      <c:legendPos val="r"/>
      <c:overlay val="0"/>
      <c:txPr>
        <a:bodyPr/>
        <a:lstStyle/>
        <a:p>
          <a:pPr>
            <a:defRPr b="1"/>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[graphsforpresentation.xlsx]Sheet1!$D$27</c:f>
              <c:strCache>
                <c:ptCount val="1"/>
                <c:pt idx="0">
                  <c:v>Means percentages</c:v>
                </c:pt>
              </c:strCache>
            </c:strRef>
          </c:tx>
          <c:spPr>
            <a:pattFill prst="ltDnDiag">
              <a:fgClr>
                <a:schemeClr val="tx1"/>
              </a:fgClr>
              <a:bgClr>
                <a:srgbClr val="FFCC66"/>
              </a:bgClr>
            </a:pattFill>
          </c:spPr>
          <c:invertIfNegative val="0"/>
          <c:errBars>
            <c:errBarType val="both"/>
            <c:errValType val="cust"/>
            <c:noEndCap val="0"/>
            <c:plus>
              <c:numRef>
                <c:f>[graphsforpresentation.xlsx]Sheet1!$I$28:$I$29</c:f>
                <c:numCache>
                  <c:formatCode>General</c:formatCode>
                  <c:ptCount val="2"/>
                  <c:pt idx="0">
                    <c:v>1.9</c:v>
                  </c:pt>
                  <c:pt idx="1">
                    <c:v>1.5</c:v>
                  </c:pt>
                </c:numCache>
              </c:numRef>
            </c:plus>
            <c:minus>
              <c:numRef>
                <c:f>[graphsforpresentation.xlsx]Sheet1!$I$28:$I$29</c:f>
                <c:numCache>
                  <c:formatCode>General</c:formatCode>
                  <c:ptCount val="2"/>
                  <c:pt idx="0">
                    <c:v>1.9</c:v>
                  </c:pt>
                  <c:pt idx="1">
                    <c:v>1.5</c:v>
                  </c:pt>
                </c:numCache>
              </c:numRef>
            </c:minus>
          </c:errBars>
          <c:cat>
            <c:strRef>
              <c:f>[graphsforpresentation.xlsx]Sheet1!$C$28:$C$29</c:f>
              <c:strCache>
                <c:ptCount val="2"/>
                <c:pt idx="0">
                  <c:v>PSYC 334: Cognitive Neuroscience</c:v>
                </c:pt>
                <c:pt idx="1">
                  <c:v>KINS 238: Foundations of Athletic Training</c:v>
                </c:pt>
              </c:strCache>
            </c:strRef>
          </c:cat>
          <c:val>
            <c:numRef>
              <c:f>[graphsforpresentation.xlsx]Sheet1!$D$28:$D$29</c:f>
              <c:numCache>
                <c:formatCode>General</c:formatCode>
                <c:ptCount val="2"/>
                <c:pt idx="0">
                  <c:v>72.400000000000006</c:v>
                </c:pt>
                <c:pt idx="1">
                  <c:v>85.2</c:v>
                </c:pt>
              </c:numCache>
            </c:numRef>
          </c:val>
        </c:ser>
        <c:dLbls>
          <c:showLegendKey val="0"/>
          <c:showVal val="0"/>
          <c:showCatName val="0"/>
          <c:showSerName val="0"/>
          <c:showPercent val="0"/>
          <c:showBubbleSize val="0"/>
        </c:dLbls>
        <c:gapWidth val="150"/>
        <c:axId val="153646128"/>
        <c:axId val="153646688"/>
      </c:barChart>
      <c:catAx>
        <c:axId val="153646128"/>
        <c:scaling>
          <c:orientation val="minMax"/>
        </c:scaling>
        <c:delete val="0"/>
        <c:axPos val="b"/>
        <c:numFmt formatCode="General" sourceLinked="0"/>
        <c:majorTickMark val="out"/>
        <c:minorTickMark val="none"/>
        <c:tickLblPos val="nextTo"/>
        <c:txPr>
          <a:bodyPr/>
          <a:lstStyle/>
          <a:p>
            <a:pPr>
              <a:defRPr b="1"/>
            </a:pPr>
            <a:endParaRPr lang="en-US"/>
          </a:p>
        </c:txPr>
        <c:crossAx val="153646688"/>
        <c:crosses val="autoZero"/>
        <c:auto val="1"/>
        <c:lblAlgn val="ctr"/>
        <c:lblOffset val="100"/>
        <c:noMultiLvlLbl val="0"/>
      </c:catAx>
      <c:valAx>
        <c:axId val="153646688"/>
        <c:scaling>
          <c:orientation val="minMax"/>
          <c:max val="100"/>
          <c:min val="0"/>
        </c:scaling>
        <c:delete val="0"/>
        <c:axPos val="l"/>
        <c:majorGridlines/>
        <c:numFmt formatCode="General" sourceLinked="1"/>
        <c:majorTickMark val="out"/>
        <c:minorTickMark val="none"/>
        <c:tickLblPos val="nextTo"/>
        <c:crossAx val="153646128"/>
        <c:crosses val="autoZero"/>
        <c:crossBetween val="between"/>
        <c:majorUnit val="10"/>
        <c:minorUnit val="5"/>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[graphsforpresentation.xlsx]Sheet1!$D$35</c:f>
              <c:strCache>
                <c:ptCount val="1"/>
                <c:pt idx="0">
                  <c:v>Means percentages Exam #3</c:v>
                </c:pt>
              </c:strCache>
            </c:strRef>
          </c:tx>
          <c:spPr>
            <a:solidFill>
              <a:schemeClr val="tx1"/>
            </a:solidFill>
          </c:spPr>
          <c:invertIfNegative val="0"/>
          <c:dPt>
            <c:idx val="1"/>
            <c:invertIfNegative val="0"/>
            <c:bubble3D val="0"/>
            <c:spPr>
              <a:solidFill>
                <a:srgbClr val="FFCC66"/>
              </a:solidFill>
            </c:spPr>
          </c:dPt>
          <c:errBars>
            <c:errBarType val="both"/>
            <c:errValType val="cust"/>
            <c:noEndCap val="0"/>
            <c:plus>
              <c:numRef>
                <c:f>[graphsforpresentation.xlsx]Sheet1!$I$36:$I$37</c:f>
                <c:numCache>
                  <c:formatCode>General</c:formatCode>
                  <c:ptCount val="2"/>
                  <c:pt idx="0">
                    <c:v>1.4</c:v>
                  </c:pt>
                  <c:pt idx="1">
                    <c:v>1.5</c:v>
                  </c:pt>
                </c:numCache>
              </c:numRef>
            </c:plus>
            <c:minus>
              <c:numRef>
                <c:f>[graphsforpresentation.xlsx]Sheet1!$I$36:$I$37</c:f>
                <c:numCache>
                  <c:formatCode>General</c:formatCode>
                  <c:ptCount val="2"/>
                  <c:pt idx="0">
                    <c:v>1.4</c:v>
                  </c:pt>
                  <c:pt idx="1">
                    <c:v>1.5</c:v>
                  </c:pt>
                </c:numCache>
              </c:numRef>
            </c:minus>
          </c:errBars>
          <c:cat>
            <c:strRef>
              <c:f>[graphsforpresentation.xlsx]Sheet1!$C$36:$C$37</c:f>
              <c:strCache>
                <c:ptCount val="2"/>
                <c:pt idx="0">
                  <c:v>Not Covered in Game Show</c:v>
                </c:pt>
                <c:pt idx="1">
                  <c:v>Covered in Game Show</c:v>
                </c:pt>
              </c:strCache>
            </c:strRef>
          </c:cat>
          <c:val>
            <c:numRef>
              <c:f>[graphsforpresentation.xlsx]Sheet1!$D$36:$D$37</c:f>
              <c:numCache>
                <c:formatCode>General</c:formatCode>
                <c:ptCount val="2"/>
                <c:pt idx="0">
                  <c:v>77.2</c:v>
                </c:pt>
                <c:pt idx="1">
                  <c:v>85.1</c:v>
                </c:pt>
              </c:numCache>
            </c:numRef>
          </c:val>
        </c:ser>
        <c:dLbls>
          <c:showLegendKey val="0"/>
          <c:showVal val="0"/>
          <c:showCatName val="0"/>
          <c:showSerName val="0"/>
          <c:showPercent val="0"/>
          <c:showBubbleSize val="0"/>
        </c:dLbls>
        <c:gapWidth val="150"/>
        <c:axId val="153648928"/>
        <c:axId val="153649488"/>
      </c:barChart>
      <c:catAx>
        <c:axId val="153648928"/>
        <c:scaling>
          <c:orientation val="minMax"/>
        </c:scaling>
        <c:delete val="0"/>
        <c:axPos val="b"/>
        <c:numFmt formatCode="General" sourceLinked="0"/>
        <c:majorTickMark val="out"/>
        <c:minorTickMark val="none"/>
        <c:tickLblPos val="nextTo"/>
        <c:crossAx val="153649488"/>
        <c:crosses val="autoZero"/>
        <c:auto val="1"/>
        <c:lblAlgn val="ctr"/>
        <c:lblOffset val="100"/>
        <c:noMultiLvlLbl val="0"/>
      </c:catAx>
      <c:valAx>
        <c:axId val="153649488"/>
        <c:scaling>
          <c:orientation val="minMax"/>
          <c:max val="100"/>
          <c:min val="0"/>
        </c:scaling>
        <c:delete val="0"/>
        <c:axPos val="l"/>
        <c:majorGridlines/>
        <c:numFmt formatCode="General" sourceLinked="1"/>
        <c:majorTickMark val="out"/>
        <c:minorTickMark val="none"/>
        <c:tickLblPos val="nextTo"/>
        <c:crossAx val="153648928"/>
        <c:crosses val="autoZero"/>
        <c:crossBetween val="between"/>
        <c:majorUnit val="10"/>
        <c:minorUnit val="5"/>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[graphsforpresentation.xlsx]Sheet1!$C$42</c:f>
              <c:strCache>
                <c:ptCount val="1"/>
                <c:pt idx="0">
                  <c:v>Not Covered in Game Show</c:v>
                </c:pt>
              </c:strCache>
            </c:strRef>
          </c:tx>
          <c:spPr>
            <a:solidFill>
              <a:schemeClr val="tx1"/>
            </a:solidFill>
          </c:spPr>
          <c:invertIfNegative val="0"/>
          <c:errBars>
            <c:errBarType val="both"/>
            <c:errValType val="cust"/>
            <c:noEndCap val="0"/>
            <c:plus>
              <c:numRef>
                <c:f>[graphsforpresentation.xlsx]Sheet1!$I$42:$J$42</c:f>
                <c:numCache>
                  <c:formatCode>General</c:formatCode>
                  <c:ptCount val="2"/>
                  <c:pt idx="0">
                    <c:v>2.2000000000000002</c:v>
                  </c:pt>
                  <c:pt idx="1">
                    <c:v>2.4</c:v>
                  </c:pt>
                </c:numCache>
              </c:numRef>
            </c:plus>
            <c:minus>
              <c:numRef>
                <c:f>[graphsforpresentation.xlsx]Sheet1!$I$42:$J$42</c:f>
                <c:numCache>
                  <c:formatCode>General</c:formatCode>
                  <c:ptCount val="2"/>
                  <c:pt idx="0">
                    <c:v>2.2000000000000002</c:v>
                  </c:pt>
                  <c:pt idx="1">
                    <c:v>2.4</c:v>
                  </c:pt>
                </c:numCache>
              </c:numRef>
            </c:minus>
          </c:errBars>
          <c:cat>
            <c:strRef>
              <c:f>[graphsforpresentation.xlsx]Sheet1!$D$41:$E$41</c:f>
              <c:strCache>
                <c:ptCount val="2"/>
                <c:pt idx="0">
                  <c:v>PSYC 334: Cognitive Neuroscience</c:v>
                </c:pt>
                <c:pt idx="1">
                  <c:v>KINS 238: Foundations of Athletic Training</c:v>
                </c:pt>
              </c:strCache>
            </c:strRef>
          </c:cat>
          <c:val>
            <c:numRef>
              <c:f>[graphsforpresentation.xlsx]Sheet1!$D$42:$E$42</c:f>
              <c:numCache>
                <c:formatCode>General</c:formatCode>
                <c:ptCount val="2"/>
                <c:pt idx="0">
                  <c:v>67.400000000000006</c:v>
                </c:pt>
                <c:pt idx="1">
                  <c:v>82.6</c:v>
                </c:pt>
              </c:numCache>
            </c:numRef>
          </c:val>
        </c:ser>
        <c:ser>
          <c:idx val="1"/>
          <c:order val="1"/>
          <c:tx>
            <c:strRef>
              <c:f>[graphsforpresentation.xlsx]Sheet1!$C$43</c:f>
              <c:strCache>
                <c:ptCount val="1"/>
                <c:pt idx="0">
                  <c:v>Covered in Game Show</c:v>
                </c:pt>
              </c:strCache>
            </c:strRef>
          </c:tx>
          <c:spPr>
            <a:solidFill>
              <a:srgbClr val="FFCC66"/>
            </a:solidFill>
          </c:spPr>
          <c:invertIfNegative val="0"/>
          <c:errBars>
            <c:errBarType val="both"/>
            <c:errValType val="cust"/>
            <c:noEndCap val="0"/>
            <c:plus>
              <c:numRef>
                <c:f>[graphsforpresentation.xlsx]Sheet1!$I$43:$J$43</c:f>
                <c:numCache>
                  <c:formatCode>General</c:formatCode>
                  <c:ptCount val="2"/>
                  <c:pt idx="0">
                    <c:v>1.7</c:v>
                  </c:pt>
                  <c:pt idx="1">
                    <c:v>1.8</c:v>
                  </c:pt>
                </c:numCache>
              </c:numRef>
            </c:plus>
            <c:minus>
              <c:numRef>
                <c:f>[graphsforpresentation.xlsx]Sheet1!$I$43:$J$43</c:f>
                <c:numCache>
                  <c:formatCode>General</c:formatCode>
                  <c:ptCount val="2"/>
                  <c:pt idx="0">
                    <c:v>1.7</c:v>
                  </c:pt>
                  <c:pt idx="1">
                    <c:v>1.8</c:v>
                  </c:pt>
                </c:numCache>
              </c:numRef>
            </c:minus>
          </c:errBars>
          <c:cat>
            <c:strRef>
              <c:f>[graphsforpresentation.xlsx]Sheet1!$D$41:$E$41</c:f>
              <c:strCache>
                <c:ptCount val="2"/>
                <c:pt idx="0">
                  <c:v>PSYC 334: Cognitive Neuroscience</c:v>
                </c:pt>
                <c:pt idx="1">
                  <c:v>KINS 238: Foundations of Athletic Training</c:v>
                </c:pt>
              </c:strCache>
            </c:strRef>
          </c:cat>
          <c:val>
            <c:numRef>
              <c:f>[graphsforpresentation.xlsx]Sheet1!$D$43:$E$43</c:f>
              <c:numCache>
                <c:formatCode>General</c:formatCode>
                <c:ptCount val="2"/>
                <c:pt idx="0">
                  <c:v>87</c:v>
                </c:pt>
                <c:pt idx="1">
                  <c:v>87.7</c:v>
                </c:pt>
              </c:numCache>
            </c:numRef>
          </c:val>
        </c:ser>
        <c:dLbls>
          <c:showLegendKey val="0"/>
          <c:showVal val="0"/>
          <c:showCatName val="0"/>
          <c:showSerName val="0"/>
          <c:showPercent val="0"/>
          <c:showBubbleSize val="0"/>
        </c:dLbls>
        <c:gapWidth val="150"/>
        <c:axId val="153835936"/>
        <c:axId val="153836496"/>
      </c:barChart>
      <c:catAx>
        <c:axId val="153835936"/>
        <c:scaling>
          <c:orientation val="minMax"/>
        </c:scaling>
        <c:delete val="0"/>
        <c:axPos val="b"/>
        <c:numFmt formatCode="General" sourceLinked="0"/>
        <c:majorTickMark val="out"/>
        <c:minorTickMark val="none"/>
        <c:tickLblPos val="nextTo"/>
        <c:crossAx val="153836496"/>
        <c:crosses val="autoZero"/>
        <c:auto val="1"/>
        <c:lblAlgn val="ctr"/>
        <c:lblOffset val="100"/>
        <c:noMultiLvlLbl val="0"/>
      </c:catAx>
      <c:valAx>
        <c:axId val="153836496"/>
        <c:scaling>
          <c:orientation val="minMax"/>
        </c:scaling>
        <c:delete val="0"/>
        <c:axPos val="l"/>
        <c:majorGridlines/>
        <c:numFmt formatCode="General" sourceLinked="1"/>
        <c:majorTickMark val="out"/>
        <c:minorTickMark val="none"/>
        <c:tickLblPos val="nextTo"/>
        <c:crossAx val="153835936"/>
        <c:crosses val="autoZero"/>
        <c:crossBetween val="between"/>
      </c:valAx>
    </c:plotArea>
    <c:legend>
      <c:legendPos val="r"/>
      <c:overlay val="0"/>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[graphsforpresentation.xlsx]Sheet1!$D$31</c:f>
              <c:strCache>
                <c:ptCount val="1"/>
                <c:pt idx="0">
                  <c:v>Exam #3</c:v>
                </c:pt>
              </c:strCache>
            </c:strRef>
          </c:tx>
          <c:spPr>
            <a:pattFill prst="ltDnDiag">
              <a:fgClr>
                <a:schemeClr val="tx1"/>
              </a:fgClr>
              <a:bgClr>
                <a:srgbClr val="FFCC66"/>
              </a:bgClr>
            </a:pattFill>
          </c:spPr>
          <c:invertIfNegative val="0"/>
          <c:errBars>
            <c:errBarType val="both"/>
            <c:errValType val="cust"/>
            <c:noEndCap val="0"/>
            <c:plus>
              <c:numRef>
                <c:f>[graphsforpresentation.xlsx]Sheet1!$I$32:$I$33</c:f>
                <c:numCache>
                  <c:formatCode>General</c:formatCode>
                  <c:ptCount val="2"/>
                  <c:pt idx="0">
                    <c:v>1.9</c:v>
                  </c:pt>
                  <c:pt idx="1">
                    <c:v>1.5</c:v>
                  </c:pt>
                </c:numCache>
              </c:numRef>
            </c:plus>
            <c:minus>
              <c:numRef>
                <c:f>[graphsforpresentation.xlsx]Sheet1!$I$32:$I$33</c:f>
                <c:numCache>
                  <c:formatCode>General</c:formatCode>
                  <c:ptCount val="2"/>
                  <c:pt idx="0">
                    <c:v>1.9</c:v>
                  </c:pt>
                  <c:pt idx="1">
                    <c:v>1.5</c:v>
                  </c:pt>
                </c:numCache>
              </c:numRef>
            </c:minus>
          </c:errBars>
          <c:cat>
            <c:strRef>
              <c:f>[graphsforpresentation.xlsx]Sheet1!$C$32:$C$33</c:f>
              <c:strCache>
                <c:ptCount val="2"/>
                <c:pt idx="0">
                  <c:v>PSYC 334: Cognitive Neuroscience</c:v>
                </c:pt>
                <c:pt idx="1">
                  <c:v>KINS 238: Foundations of Athletic Training</c:v>
                </c:pt>
              </c:strCache>
            </c:strRef>
          </c:cat>
          <c:val>
            <c:numRef>
              <c:f>[graphsforpresentation.xlsx]Sheet1!$D$32:$D$33</c:f>
              <c:numCache>
                <c:formatCode>General</c:formatCode>
                <c:ptCount val="2"/>
                <c:pt idx="0">
                  <c:v>75</c:v>
                </c:pt>
                <c:pt idx="1">
                  <c:v>87.4</c:v>
                </c:pt>
              </c:numCache>
            </c:numRef>
          </c:val>
        </c:ser>
        <c:dLbls>
          <c:showLegendKey val="0"/>
          <c:showVal val="0"/>
          <c:showCatName val="0"/>
          <c:showSerName val="0"/>
          <c:showPercent val="0"/>
          <c:showBubbleSize val="0"/>
        </c:dLbls>
        <c:gapWidth val="150"/>
        <c:axId val="153838736"/>
        <c:axId val="153839296"/>
      </c:barChart>
      <c:catAx>
        <c:axId val="153838736"/>
        <c:scaling>
          <c:orientation val="minMax"/>
        </c:scaling>
        <c:delete val="0"/>
        <c:axPos val="b"/>
        <c:numFmt formatCode="General" sourceLinked="0"/>
        <c:majorTickMark val="out"/>
        <c:minorTickMark val="none"/>
        <c:tickLblPos val="nextTo"/>
        <c:txPr>
          <a:bodyPr/>
          <a:lstStyle/>
          <a:p>
            <a:pPr>
              <a:defRPr b="1"/>
            </a:pPr>
            <a:endParaRPr lang="en-US"/>
          </a:p>
        </c:txPr>
        <c:crossAx val="153839296"/>
        <c:crosses val="autoZero"/>
        <c:auto val="1"/>
        <c:lblAlgn val="ctr"/>
        <c:lblOffset val="100"/>
        <c:noMultiLvlLbl val="0"/>
      </c:catAx>
      <c:valAx>
        <c:axId val="153839296"/>
        <c:scaling>
          <c:orientation val="minMax"/>
          <c:max val="100"/>
          <c:min val="0"/>
        </c:scaling>
        <c:delete val="0"/>
        <c:axPos val="l"/>
        <c:majorGridlines/>
        <c:numFmt formatCode="General" sourceLinked="1"/>
        <c:majorTickMark val="out"/>
        <c:minorTickMark val="none"/>
        <c:tickLblPos val="nextTo"/>
        <c:crossAx val="153838736"/>
        <c:crosses val="autoZero"/>
        <c:crossBetween val="between"/>
        <c:majorUnit val="10"/>
        <c:minorUnit val="5"/>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0.07895</cdr:x>
      <cdr:y>0.89655</cdr:y>
    </cdr:from>
    <cdr:to>
      <cdr:x>0.80263</cdr:x>
      <cdr:y>1</cdr:y>
    </cdr:to>
    <cdr:sp macro="" textlink="">
      <cdr:nvSpPr>
        <cdr:cNvPr id="2" name="Rectangle 1"/>
        <cdr:cNvSpPr/>
      </cdr:nvSpPr>
      <cdr:spPr>
        <a:xfrm xmlns:a="http://schemas.openxmlformats.org/drawingml/2006/main">
          <a:off x="457200" y="3962400"/>
          <a:ext cx="4191000" cy="457200"/>
        </a:xfrm>
        <a:prstGeom xmlns:a="http://schemas.openxmlformats.org/drawingml/2006/main" prst="rect">
          <a:avLst/>
        </a:prstGeom>
        <a:solidFill xmlns:a="http://schemas.openxmlformats.org/drawingml/2006/main">
          <a:srgbClr val="FFFFFF"/>
        </a:solidFill>
        <a:ln xmlns:a="http://schemas.openxmlformats.org/drawingml/2006/main">
          <a:solidFill>
            <a:srgbClr val="FFFFFF"/>
          </a:solid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0.23556</cdr:x>
      <cdr:y>0.10632</cdr:y>
    </cdr:from>
    <cdr:to>
      <cdr:x>0.33592</cdr:x>
      <cdr:y>0.25607</cdr:y>
    </cdr:to>
    <cdr:sp macro="" textlink="">
      <cdr:nvSpPr>
        <cdr:cNvPr id="2" name="TextBox 1"/>
        <cdr:cNvSpPr txBox="1"/>
      </cdr:nvSpPr>
      <cdr:spPr>
        <a:xfrm xmlns:a="http://schemas.openxmlformats.org/drawingml/2006/main">
          <a:off x="2038816" y="612983"/>
          <a:ext cx="868640" cy="8633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B6795-BAB4-463E-9FD4-8EEF9E0433FF}" type="datetimeFigureOut">
              <a:rPr lang="en-US" smtClean="0"/>
              <a:t>5/16/2017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FE4653-CD97-4B5A-9AB4-F34DAC54B1BA}" type="slidenum">
              <a:rPr lang="en-US" smtClean="0"/>
              <a:t>‹#›</a:t>
            </a:fld>
            <a:endParaRPr lang="en-US"/>
          </a:p>
        </p:txBody>
      </p:sp>
    </p:spTree>
    <p:extLst>
      <p:ext uri="{BB962C8B-B14F-4D97-AF65-F5344CB8AC3E}">
        <p14:creationId xmlns:p14="http://schemas.microsoft.com/office/powerpoint/2010/main" val="1333280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1B7C74-7C8A-4D26-957D-60E293A35FFD}" type="slidenum">
              <a:rPr lang="en-US"/>
              <a:pPr/>
              <a:t>3</a:t>
            </a:fld>
            <a:endParaRPr lang="en-US"/>
          </a:p>
        </p:txBody>
      </p:sp>
      <p:sp>
        <p:nvSpPr>
          <p:cNvPr id="30722" name="Rectangle 2"/>
          <p:cNvSpPr>
            <a:spLocks noGrp="1" noRot="1" noChangeAspect="1" noChangeArrowheads="1" noTextEdit="1"/>
          </p:cNvSpPr>
          <p:nvPr>
            <p:ph type="sldImg"/>
          </p:nvPr>
        </p:nvSpPr>
        <p:spPr>
          <a:xfrm>
            <a:off x="381000" y="685800"/>
            <a:ext cx="6096000" cy="3429000"/>
          </a:xfrm>
          <a:ln/>
        </p:spPr>
      </p:sp>
      <p:sp>
        <p:nvSpPr>
          <p:cNvPr id="30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2380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37689-A103-4257-B9B4-F29107F2DD2A}" type="slidenum">
              <a:rPr lang="en-US"/>
              <a:pPr/>
              <a:t>4</a:t>
            </a:fld>
            <a:endParaRPr lang="en-US"/>
          </a:p>
        </p:txBody>
      </p:sp>
      <p:sp>
        <p:nvSpPr>
          <p:cNvPr id="32770" name="Rectangle 2"/>
          <p:cNvSpPr>
            <a:spLocks noGrp="1" noRot="1" noChangeAspect="1" noChangeArrowheads="1" noTextEdit="1"/>
          </p:cNvSpPr>
          <p:nvPr>
            <p:ph type="sldImg"/>
          </p:nvPr>
        </p:nvSpPr>
        <p:spPr>
          <a:xfrm>
            <a:off x="381000" y="685800"/>
            <a:ext cx="6096000" cy="3429000"/>
          </a:xfrm>
          <a:ln/>
        </p:spPr>
      </p:sp>
      <p:sp>
        <p:nvSpPr>
          <p:cNvPr id="32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17230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C591A1-FF62-4406-B6BC-D04059A300D4}" type="slidenum">
              <a:rPr lang="en-US" smtClean="0"/>
              <a:pPr/>
              <a:t>5</a:t>
            </a:fld>
            <a:endParaRPr lang="en-US"/>
          </a:p>
        </p:txBody>
      </p:sp>
    </p:spTree>
    <p:extLst>
      <p:ext uri="{BB962C8B-B14F-4D97-AF65-F5344CB8AC3E}">
        <p14:creationId xmlns:p14="http://schemas.microsoft.com/office/powerpoint/2010/main" val="2748616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3E407C-D11F-474F-A9EF-F6ACD79B1DAA}"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1052825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E407C-D11F-474F-A9EF-F6ACD79B1DAA}"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4266572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E407C-D11F-474F-A9EF-F6ACD79B1DAA}"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4290506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E407C-D11F-474F-A9EF-F6ACD79B1DAA}"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94431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3E407C-D11F-474F-A9EF-F6ACD79B1DAA}"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199449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3E407C-D11F-474F-A9EF-F6ACD79B1DAA}"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3264787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3E407C-D11F-474F-A9EF-F6ACD79B1DAA}"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135628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3E407C-D11F-474F-A9EF-F6ACD79B1DAA}"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211055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E407C-D11F-474F-A9EF-F6ACD79B1DAA}"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1239222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E407C-D11F-474F-A9EF-F6ACD79B1DAA}"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62239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E407C-D11F-474F-A9EF-F6ACD79B1DAA}"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77CBC-ECB5-4FFE-8C2B-FC20143044CE}" type="slidenum">
              <a:rPr lang="en-US" smtClean="0"/>
              <a:t>‹#›</a:t>
            </a:fld>
            <a:endParaRPr lang="en-US"/>
          </a:p>
        </p:txBody>
      </p:sp>
    </p:spTree>
    <p:extLst>
      <p:ext uri="{BB962C8B-B14F-4D97-AF65-F5344CB8AC3E}">
        <p14:creationId xmlns:p14="http://schemas.microsoft.com/office/powerpoint/2010/main" val="310504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E407C-D11F-474F-A9EF-F6ACD79B1DAA}" type="datetimeFigureOut">
              <a:rPr lang="en-US" smtClean="0"/>
              <a:t>5/16/2017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77CBC-ECB5-4FFE-8C2B-FC20143044CE}" type="slidenum">
              <a:rPr lang="en-US" smtClean="0"/>
              <a:t>‹#›</a:t>
            </a:fld>
            <a:endParaRPr lang="en-US"/>
          </a:p>
        </p:txBody>
      </p:sp>
    </p:spTree>
    <p:extLst>
      <p:ext uri="{BB962C8B-B14F-4D97-AF65-F5344CB8AC3E}">
        <p14:creationId xmlns:p14="http://schemas.microsoft.com/office/powerpoint/2010/main" val="238242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tkent@tlu.edu" TargetMode="External"/><Relationship Id="rId2" Type="http://schemas.openxmlformats.org/officeDocument/2006/relationships/hyperlink" Target="mailto:mczuchry@tl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latin typeface="Arial" panose="020B0604020202020204" pitchFamily="34" charset="0"/>
                <a:cs typeface="Arial" panose="020B0604020202020204" pitchFamily="34" charset="0"/>
              </a:rPr>
              <a:t>Incorporating </a:t>
            </a:r>
            <a:r>
              <a:rPr lang="en-US" sz="4400" dirty="0" err="1" smtClean="0">
                <a:latin typeface="Arial" panose="020B0604020202020204" pitchFamily="34" charset="0"/>
                <a:cs typeface="Arial" panose="020B0604020202020204" pitchFamily="34" charset="0"/>
              </a:rPr>
              <a:t>Kahoot</a:t>
            </a:r>
            <a:r>
              <a:rPr lang="en-US" sz="4400" dirty="0" smtClean="0">
                <a:latin typeface="Arial" panose="020B0604020202020204" pitchFamily="34" charset="0"/>
                <a:cs typeface="Arial" panose="020B0604020202020204" pitchFamily="34" charset="0"/>
              </a:rPr>
              <a:t>! Game Shows into Classes</a:t>
            </a:r>
            <a:endParaRPr lang="en-US" sz="4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Autofit/>
          </a:bodyPr>
          <a:lstStyle/>
          <a:p>
            <a:r>
              <a:rPr lang="en-US" sz="2000" dirty="0" smtClean="0"/>
              <a:t>Michael Czuchry &amp; Tim Kent</a:t>
            </a:r>
          </a:p>
          <a:p>
            <a:r>
              <a:rPr lang="en-US" sz="2000" i="1" dirty="0" smtClean="0"/>
              <a:t>Texas Lutheran University</a:t>
            </a:r>
          </a:p>
          <a:p>
            <a:endParaRPr lang="en-US" sz="2000" i="1" dirty="0"/>
          </a:p>
          <a:p>
            <a:r>
              <a:rPr lang="en-US" sz="2000" i="1" dirty="0" smtClean="0"/>
              <a:t>Presentation at the Engaging Pedagogy Conference, May 2017</a:t>
            </a:r>
          </a:p>
          <a:p>
            <a:r>
              <a:rPr lang="en-US" sz="2000" i="1" dirty="0" smtClean="0"/>
              <a:t>Texas Lutheran University, Seguin, Texas</a:t>
            </a:r>
            <a:endParaRPr lang="en-US" sz="2000" i="1" dirty="0"/>
          </a:p>
        </p:txBody>
      </p:sp>
    </p:spTree>
    <p:extLst>
      <p:ext uri="{BB962C8B-B14F-4D97-AF65-F5344CB8AC3E}">
        <p14:creationId xmlns:p14="http://schemas.microsoft.com/office/powerpoint/2010/main" val="1016702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Study</a:t>
            </a:r>
            <a:endParaRPr lang="en-US" dirty="0"/>
          </a:p>
        </p:txBody>
      </p:sp>
      <p:sp>
        <p:nvSpPr>
          <p:cNvPr id="3" name="Content Placeholder 2"/>
          <p:cNvSpPr>
            <a:spLocks noGrp="1"/>
          </p:cNvSpPr>
          <p:nvPr>
            <p:ph idx="1"/>
          </p:nvPr>
        </p:nvSpPr>
        <p:spPr/>
        <p:txBody>
          <a:bodyPr>
            <a:normAutofit/>
          </a:bodyPr>
          <a:lstStyle/>
          <a:p>
            <a:r>
              <a:rPr lang="en-US" sz="2400" dirty="0" smtClean="0"/>
              <a:t>Examined the potential benefits of integrating </a:t>
            </a:r>
            <a:r>
              <a:rPr lang="en-US" sz="2400" dirty="0" err="1" smtClean="0"/>
              <a:t>Kahoot</a:t>
            </a:r>
            <a:r>
              <a:rPr lang="en-US" sz="2400" dirty="0" smtClean="0"/>
              <a:t>! game shows and generating questions in two classes, PSYC 334: Cognitive Neuroscience and     KINS 238: Foundations of Athletic Training</a:t>
            </a:r>
          </a:p>
          <a:p>
            <a:endParaRPr lang="en-US" sz="2400" dirty="0"/>
          </a:p>
        </p:txBody>
      </p:sp>
    </p:spTree>
    <p:extLst>
      <p:ext uri="{BB962C8B-B14F-4D97-AF65-F5344CB8AC3E}">
        <p14:creationId xmlns:p14="http://schemas.microsoft.com/office/powerpoint/2010/main" val="2150820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8955" y="69572"/>
            <a:ext cx="8229600" cy="1143000"/>
          </a:xfrm>
        </p:spPr>
        <p:txBody>
          <a:bodyPr/>
          <a:lstStyle/>
          <a:p>
            <a:pPr algn="ctr"/>
            <a:r>
              <a:rPr lang="en-US" sz="2400" b="1" dirty="0"/>
              <a:t>Primary Research Design: 2 X </a:t>
            </a:r>
            <a:r>
              <a:rPr lang="en-US" sz="2400" b="1" dirty="0" smtClean="0"/>
              <a:t>2 X 2 ANOVAs</a:t>
            </a:r>
            <a:endParaRPr lang="en-US" sz="2400" b="1" dirty="0"/>
          </a:p>
        </p:txBody>
      </p:sp>
      <p:sp>
        <p:nvSpPr>
          <p:cNvPr id="7" name="TextBox 6"/>
          <p:cNvSpPr txBox="1"/>
          <p:nvPr/>
        </p:nvSpPr>
        <p:spPr>
          <a:xfrm>
            <a:off x="1524001" y="3200400"/>
            <a:ext cx="2301015" cy="400110"/>
          </a:xfrm>
          <a:prstGeom prst="rect">
            <a:avLst/>
          </a:prstGeom>
          <a:noFill/>
        </p:spPr>
        <p:txBody>
          <a:bodyPr wrap="none" rtlCol="0">
            <a:spAutoFit/>
          </a:bodyPr>
          <a:lstStyle/>
          <a:p>
            <a:r>
              <a:rPr lang="en-US" sz="2000" b="1" dirty="0"/>
              <a:t>Generate Questions</a:t>
            </a:r>
          </a:p>
        </p:txBody>
      </p:sp>
      <p:sp>
        <p:nvSpPr>
          <p:cNvPr id="8" name="TextBox 7"/>
          <p:cNvSpPr txBox="1"/>
          <p:nvPr/>
        </p:nvSpPr>
        <p:spPr>
          <a:xfrm>
            <a:off x="4038600" y="2590006"/>
            <a:ext cx="455574" cy="369332"/>
          </a:xfrm>
          <a:prstGeom prst="rect">
            <a:avLst/>
          </a:prstGeom>
          <a:noFill/>
        </p:spPr>
        <p:txBody>
          <a:bodyPr wrap="none" rtlCol="0">
            <a:spAutoFit/>
          </a:bodyPr>
          <a:lstStyle/>
          <a:p>
            <a:r>
              <a:rPr lang="en-US" dirty="0"/>
              <a:t>No</a:t>
            </a:r>
          </a:p>
        </p:txBody>
      </p:sp>
      <p:sp>
        <p:nvSpPr>
          <p:cNvPr id="9" name="TextBox 8"/>
          <p:cNvSpPr txBox="1"/>
          <p:nvPr/>
        </p:nvSpPr>
        <p:spPr>
          <a:xfrm>
            <a:off x="4038600" y="3886200"/>
            <a:ext cx="485518" cy="369332"/>
          </a:xfrm>
          <a:prstGeom prst="rect">
            <a:avLst/>
          </a:prstGeom>
          <a:noFill/>
        </p:spPr>
        <p:txBody>
          <a:bodyPr wrap="none" rtlCol="0">
            <a:spAutoFit/>
          </a:bodyPr>
          <a:lstStyle/>
          <a:p>
            <a:r>
              <a:rPr lang="en-US" dirty="0"/>
              <a:t>Yes</a:t>
            </a:r>
          </a:p>
        </p:txBody>
      </p:sp>
      <p:sp>
        <p:nvSpPr>
          <p:cNvPr id="10" name="TextBox 9"/>
          <p:cNvSpPr txBox="1"/>
          <p:nvPr/>
        </p:nvSpPr>
        <p:spPr>
          <a:xfrm>
            <a:off x="6423613" y="856415"/>
            <a:ext cx="715260" cy="400110"/>
          </a:xfrm>
          <a:prstGeom prst="rect">
            <a:avLst/>
          </a:prstGeom>
          <a:noFill/>
        </p:spPr>
        <p:txBody>
          <a:bodyPr wrap="none" rtlCol="0">
            <a:spAutoFit/>
          </a:bodyPr>
          <a:lstStyle/>
          <a:p>
            <a:r>
              <a:rPr lang="en-US" sz="2000" b="1" dirty="0" smtClean="0"/>
              <a:t>Class</a:t>
            </a:r>
            <a:endParaRPr lang="en-US" sz="2000" b="1" dirty="0"/>
          </a:p>
        </p:txBody>
      </p:sp>
      <p:sp>
        <p:nvSpPr>
          <p:cNvPr id="11" name="TextBox 10"/>
          <p:cNvSpPr txBox="1"/>
          <p:nvPr/>
        </p:nvSpPr>
        <p:spPr>
          <a:xfrm>
            <a:off x="4480036" y="1453125"/>
            <a:ext cx="2417521" cy="646331"/>
          </a:xfrm>
          <a:prstGeom prst="rect">
            <a:avLst/>
          </a:prstGeom>
          <a:noFill/>
        </p:spPr>
        <p:txBody>
          <a:bodyPr wrap="none" rtlCol="0">
            <a:spAutoFit/>
          </a:bodyPr>
          <a:lstStyle/>
          <a:p>
            <a:pPr algn="ctr"/>
            <a:r>
              <a:rPr lang="en-US" b="1" dirty="0" smtClean="0"/>
              <a:t>PSYC 334:</a:t>
            </a:r>
          </a:p>
          <a:p>
            <a:pPr algn="ctr"/>
            <a:r>
              <a:rPr lang="en-US" b="1" dirty="0" smtClean="0"/>
              <a:t>Cognitive Neuroscience</a:t>
            </a:r>
            <a:endParaRPr lang="en-US" b="1" dirty="0"/>
          </a:p>
        </p:txBody>
      </p:sp>
      <p:cxnSp>
        <p:nvCxnSpPr>
          <p:cNvPr id="21" name="Straight Connector 20"/>
          <p:cNvCxnSpPr/>
          <p:nvPr/>
        </p:nvCxnSpPr>
        <p:spPr>
          <a:xfrm flipV="1">
            <a:off x="4535242" y="3400455"/>
            <a:ext cx="4659453" cy="17787"/>
          </a:xfrm>
          <a:prstGeom prst="line">
            <a:avLst/>
          </a:prstGeom>
          <a:ln>
            <a:solidFill>
              <a:schemeClr val="tx1"/>
            </a:solidFill>
          </a:ln>
        </p:spPr>
        <p:style>
          <a:lnRef idx="2">
            <a:schemeClr val="accent4"/>
          </a:lnRef>
          <a:fillRef idx="0">
            <a:schemeClr val="accent4"/>
          </a:fillRef>
          <a:effectRef idx="1">
            <a:schemeClr val="accent4"/>
          </a:effectRef>
          <a:fontRef idx="minor">
            <a:schemeClr val="tx1"/>
          </a:fontRef>
        </p:style>
      </p:cxnSp>
      <p:cxnSp>
        <p:nvCxnSpPr>
          <p:cNvPr id="25" name="Straight Connector 24"/>
          <p:cNvCxnSpPr/>
          <p:nvPr/>
        </p:nvCxnSpPr>
        <p:spPr>
          <a:xfrm flipV="1">
            <a:off x="4535242" y="4710035"/>
            <a:ext cx="4659453" cy="12778"/>
          </a:xfrm>
          <a:prstGeom prst="line">
            <a:avLst/>
          </a:prstGeom>
          <a:ln>
            <a:solidFill>
              <a:schemeClr val="tx1"/>
            </a:solidFill>
          </a:ln>
        </p:spPr>
        <p:style>
          <a:lnRef idx="2">
            <a:schemeClr val="accent4"/>
          </a:lnRef>
          <a:fillRef idx="0">
            <a:schemeClr val="accent4"/>
          </a:fillRef>
          <a:effectRef idx="1">
            <a:schemeClr val="accent4"/>
          </a:effectRef>
          <a:fontRef idx="minor">
            <a:schemeClr val="tx1"/>
          </a:fontRef>
        </p:style>
      </p:cxnSp>
      <p:cxnSp>
        <p:nvCxnSpPr>
          <p:cNvPr id="26" name="Straight Connector 25"/>
          <p:cNvCxnSpPr/>
          <p:nvPr/>
        </p:nvCxnSpPr>
        <p:spPr>
          <a:xfrm>
            <a:off x="4535242" y="2201308"/>
            <a:ext cx="4659453" cy="6149"/>
          </a:xfrm>
          <a:prstGeom prst="line">
            <a:avLst/>
          </a:prstGeom>
          <a:ln>
            <a:solidFill>
              <a:schemeClr val="tx1"/>
            </a:solidFill>
          </a:ln>
        </p:spPr>
        <p:style>
          <a:lnRef idx="2">
            <a:schemeClr val="accent4"/>
          </a:lnRef>
          <a:fillRef idx="0">
            <a:schemeClr val="accent4"/>
          </a:fillRef>
          <a:effectRef idx="1">
            <a:schemeClr val="accent4"/>
          </a:effectRef>
          <a:fontRef idx="minor">
            <a:schemeClr val="tx1"/>
          </a:fontRef>
        </p:style>
      </p:cxnSp>
      <p:cxnSp>
        <p:nvCxnSpPr>
          <p:cNvPr id="27" name="Straight Connector 26"/>
          <p:cNvCxnSpPr/>
          <p:nvPr/>
        </p:nvCxnSpPr>
        <p:spPr>
          <a:xfrm>
            <a:off x="4535242" y="2210058"/>
            <a:ext cx="1588" cy="2513806"/>
          </a:xfrm>
          <a:prstGeom prst="line">
            <a:avLst/>
          </a:prstGeom>
          <a:ln>
            <a:solidFill>
              <a:schemeClr val="tx1"/>
            </a:solidFill>
          </a:ln>
        </p:spPr>
        <p:style>
          <a:lnRef idx="2">
            <a:schemeClr val="accent4"/>
          </a:lnRef>
          <a:fillRef idx="0">
            <a:schemeClr val="accent4"/>
          </a:fillRef>
          <a:effectRef idx="1">
            <a:schemeClr val="accent4"/>
          </a:effectRef>
          <a:fontRef idx="minor">
            <a:schemeClr val="tx1"/>
          </a:fontRef>
        </p:style>
      </p:cxnSp>
      <p:cxnSp>
        <p:nvCxnSpPr>
          <p:cNvPr id="29" name="Straight Connector 28"/>
          <p:cNvCxnSpPr/>
          <p:nvPr/>
        </p:nvCxnSpPr>
        <p:spPr>
          <a:xfrm rot="5400000">
            <a:off x="7938586" y="3455730"/>
            <a:ext cx="2513806" cy="1588"/>
          </a:xfrm>
          <a:prstGeom prst="line">
            <a:avLst/>
          </a:prstGeom>
          <a:ln>
            <a:solidFill>
              <a:schemeClr val="tx1"/>
            </a:solidFill>
          </a:ln>
        </p:spPr>
        <p:style>
          <a:lnRef idx="2">
            <a:schemeClr val="accent4"/>
          </a:lnRef>
          <a:fillRef idx="0">
            <a:schemeClr val="accent4"/>
          </a:fillRef>
          <a:effectRef idx="1">
            <a:schemeClr val="accent4"/>
          </a:effectRef>
          <a:fontRef idx="minor">
            <a:schemeClr val="tx1"/>
          </a:fontRef>
        </p:style>
      </p:cxnSp>
      <p:cxnSp>
        <p:nvCxnSpPr>
          <p:cNvPr id="30" name="Straight Connector 29"/>
          <p:cNvCxnSpPr/>
          <p:nvPr/>
        </p:nvCxnSpPr>
        <p:spPr>
          <a:xfrm rot="5400000">
            <a:off x="5691996" y="3455730"/>
            <a:ext cx="2513806" cy="1588"/>
          </a:xfrm>
          <a:prstGeom prst="line">
            <a:avLst/>
          </a:prstGeom>
          <a:ln>
            <a:solidFill>
              <a:schemeClr val="tx1"/>
            </a:solidFill>
          </a:ln>
        </p:spPr>
        <p:style>
          <a:lnRef idx="2">
            <a:schemeClr val="accent4"/>
          </a:lnRef>
          <a:fillRef idx="0">
            <a:schemeClr val="accent4"/>
          </a:fillRef>
          <a:effectRef idx="1">
            <a:schemeClr val="accent4"/>
          </a:effectRef>
          <a:fontRef idx="minor">
            <a:schemeClr val="tx1"/>
          </a:fontRef>
        </p:style>
      </p:cxnSp>
      <p:sp>
        <p:nvSpPr>
          <p:cNvPr id="33" name="TextBox 32"/>
          <p:cNvSpPr txBox="1"/>
          <p:nvPr/>
        </p:nvSpPr>
        <p:spPr>
          <a:xfrm>
            <a:off x="2618612" y="4922622"/>
            <a:ext cx="7431843" cy="1261884"/>
          </a:xfrm>
          <a:prstGeom prst="rect">
            <a:avLst/>
          </a:prstGeom>
          <a:noFill/>
        </p:spPr>
        <p:txBody>
          <a:bodyPr wrap="none" rtlCol="0">
            <a:spAutoFit/>
          </a:bodyPr>
          <a:lstStyle/>
          <a:p>
            <a:r>
              <a:rPr lang="en-US" sz="2000" b="1" dirty="0"/>
              <a:t>Dependent </a:t>
            </a:r>
            <a:r>
              <a:rPr lang="en-US" sz="2000" b="1" dirty="0" smtClean="0"/>
              <a:t>Variables </a:t>
            </a:r>
          </a:p>
          <a:p>
            <a:endParaRPr lang="en-US" sz="1400" dirty="0" smtClean="0"/>
          </a:p>
          <a:p>
            <a:r>
              <a:rPr lang="en-US" sz="2000" dirty="0" smtClean="0"/>
              <a:t>1) Percentage scores </a:t>
            </a:r>
            <a:r>
              <a:rPr lang="en-US" sz="2000" dirty="0"/>
              <a:t>on </a:t>
            </a:r>
            <a:r>
              <a:rPr lang="en-US" sz="2000" dirty="0" smtClean="0"/>
              <a:t>exam targeting content present in Games</a:t>
            </a:r>
          </a:p>
          <a:p>
            <a:r>
              <a:rPr lang="en-US" sz="2000" dirty="0" smtClean="0"/>
              <a:t>2) Percentage scores on exam targeting content </a:t>
            </a:r>
            <a:r>
              <a:rPr lang="en-US" sz="2000" u="sng" dirty="0" smtClean="0"/>
              <a:t>not</a:t>
            </a:r>
            <a:r>
              <a:rPr lang="en-US" sz="2000" dirty="0" smtClean="0"/>
              <a:t> present in Games</a:t>
            </a:r>
            <a:endParaRPr lang="en-US" sz="2000" dirty="0"/>
          </a:p>
        </p:txBody>
      </p:sp>
      <p:sp>
        <p:nvSpPr>
          <p:cNvPr id="19" name="TextBox 18"/>
          <p:cNvSpPr txBox="1"/>
          <p:nvPr/>
        </p:nvSpPr>
        <p:spPr>
          <a:xfrm>
            <a:off x="7205006" y="1246691"/>
            <a:ext cx="1736373" cy="923330"/>
          </a:xfrm>
          <a:prstGeom prst="rect">
            <a:avLst/>
          </a:prstGeom>
          <a:noFill/>
        </p:spPr>
        <p:txBody>
          <a:bodyPr wrap="none" rtlCol="0">
            <a:spAutoFit/>
          </a:bodyPr>
          <a:lstStyle/>
          <a:p>
            <a:pPr algn="ctr"/>
            <a:r>
              <a:rPr lang="en-US" b="1" dirty="0" smtClean="0"/>
              <a:t>KINS 238:</a:t>
            </a:r>
          </a:p>
          <a:p>
            <a:pPr algn="ctr"/>
            <a:r>
              <a:rPr lang="en-US" b="1" dirty="0" smtClean="0"/>
              <a:t>Foundations of</a:t>
            </a:r>
          </a:p>
          <a:p>
            <a:pPr algn="ctr"/>
            <a:r>
              <a:rPr lang="en-US" b="1" dirty="0" smtClean="0"/>
              <a:t>Athletic Training</a:t>
            </a:r>
            <a:endParaRPr lang="en-US" b="1" dirty="0"/>
          </a:p>
        </p:txBody>
      </p:sp>
      <p:sp>
        <p:nvSpPr>
          <p:cNvPr id="22" name="TextBox 21"/>
          <p:cNvSpPr txBox="1"/>
          <p:nvPr/>
        </p:nvSpPr>
        <p:spPr>
          <a:xfrm>
            <a:off x="5310628" y="2597032"/>
            <a:ext cx="671979" cy="369332"/>
          </a:xfrm>
          <a:prstGeom prst="rect">
            <a:avLst/>
          </a:prstGeom>
          <a:noFill/>
        </p:spPr>
        <p:txBody>
          <a:bodyPr wrap="none" rtlCol="0">
            <a:spAutoFit/>
          </a:bodyPr>
          <a:lstStyle/>
          <a:p>
            <a:r>
              <a:rPr lang="en-US" dirty="0" smtClean="0"/>
              <a:t>N = 9</a:t>
            </a:r>
            <a:endParaRPr lang="en-US" dirty="0"/>
          </a:p>
        </p:txBody>
      </p:sp>
      <p:sp>
        <p:nvSpPr>
          <p:cNvPr id="34" name="TextBox 33"/>
          <p:cNvSpPr txBox="1"/>
          <p:nvPr/>
        </p:nvSpPr>
        <p:spPr>
          <a:xfrm>
            <a:off x="5310629" y="3840033"/>
            <a:ext cx="671979" cy="369332"/>
          </a:xfrm>
          <a:prstGeom prst="rect">
            <a:avLst/>
          </a:prstGeom>
          <a:noFill/>
        </p:spPr>
        <p:txBody>
          <a:bodyPr wrap="none" rtlCol="0">
            <a:spAutoFit/>
          </a:bodyPr>
          <a:lstStyle/>
          <a:p>
            <a:r>
              <a:rPr lang="en-US" dirty="0" smtClean="0"/>
              <a:t>N = 9</a:t>
            </a:r>
            <a:endParaRPr lang="en-US" dirty="0"/>
          </a:p>
        </p:txBody>
      </p:sp>
      <p:sp>
        <p:nvSpPr>
          <p:cNvPr id="35" name="TextBox 34"/>
          <p:cNvSpPr txBox="1"/>
          <p:nvPr/>
        </p:nvSpPr>
        <p:spPr>
          <a:xfrm>
            <a:off x="7678692" y="2604112"/>
            <a:ext cx="788999" cy="369332"/>
          </a:xfrm>
          <a:prstGeom prst="rect">
            <a:avLst/>
          </a:prstGeom>
          <a:noFill/>
        </p:spPr>
        <p:txBody>
          <a:bodyPr wrap="none" rtlCol="0">
            <a:spAutoFit/>
          </a:bodyPr>
          <a:lstStyle/>
          <a:p>
            <a:r>
              <a:rPr lang="en-US" dirty="0" smtClean="0"/>
              <a:t>N = 14</a:t>
            </a:r>
            <a:endParaRPr lang="en-US" dirty="0"/>
          </a:p>
        </p:txBody>
      </p:sp>
      <p:sp>
        <p:nvSpPr>
          <p:cNvPr id="36" name="TextBox 35"/>
          <p:cNvSpPr txBox="1"/>
          <p:nvPr/>
        </p:nvSpPr>
        <p:spPr>
          <a:xfrm>
            <a:off x="7676697" y="3794083"/>
            <a:ext cx="788999" cy="369332"/>
          </a:xfrm>
          <a:prstGeom prst="rect">
            <a:avLst/>
          </a:prstGeom>
          <a:noFill/>
        </p:spPr>
        <p:txBody>
          <a:bodyPr wrap="none" rtlCol="0">
            <a:spAutoFit/>
          </a:bodyPr>
          <a:lstStyle/>
          <a:p>
            <a:r>
              <a:rPr lang="en-US" dirty="0" smtClean="0"/>
              <a:t>N = 16</a:t>
            </a:r>
            <a:endParaRPr lang="en-US" dirty="0"/>
          </a:p>
        </p:txBody>
      </p:sp>
    </p:spTree>
    <p:extLst>
      <p:ext uri="{BB962C8B-B14F-4D97-AF65-F5344CB8AC3E}">
        <p14:creationId xmlns:p14="http://schemas.microsoft.com/office/powerpoint/2010/main" val="742544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US" dirty="0"/>
          </a:p>
        </p:txBody>
      </p:sp>
      <p:sp>
        <p:nvSpPr>
          <p:cNvPr id="3" name="Content Placeholder 2"/>
          <p:cNvSpPr>
            <a:spLocks noGrp="1"/>
          </p:cNvSpPr>
          <p:nvPr>
            <p:ph idx="1"/>
          </p:nvPr>
        </p:nvSpPr>
        <p:spPr/>
        <p:txBody>
          <a:bodyPr>
            <a:normAutofit/>
          </a:bodyPr>
          <a:lstStyle/>
          <a:p>
            <a:r>
              <a:rPr lang="en-US" sz="2400" dirty="0" smtClean="0"/>
              <a:t>Students played their first </a:t>
            </a:r>
            <a:r>
              <a:rPr lang="en-US" sz="2400" dirty="0" err="1" smtClean="0"/>
              <a:t>Kahoot</a:t>
            </a:r>
            <a:r>
              <a:rPr lang="en-US" sz="2400" dirty="0" smtClean="0"/>
              <a:t>! Game prior to the first exam.</a:t>
            </a:r>
          </a:p>
          <a:p>
            <a:r>
              <a:rPr lang="en-US" sz="2400" dirty="0" smtClean="0"/>
              <a:t>Students were randomly assigned to create (or to </a:t>
            </a:r>
            <a:r>
              <a:rPr lang="en-US" sz="2400" u="sng" dirty="0" smtClean="0"/>
              <a:t>not</a:t>
            </a:r>
            <a:r>
              <a:rPr lang="en-US" sz="2400" dirty="0" smtClean="0"/>
              <a:t> create) 10 questions for the </a:t>
            </a:r>
            <a:r>
              <a:rPr lang="en-US" sz="2400" dirty="0" err="1" smtClean="0"/>
              <a:t>Kahoot</a:t>
            </a:r>
            <a:r>
              <a:rPr lang="en-US" sz="2400" dirty="0" smtClean="0"/>
              <a:t>! game prior to the second exam.</a:t>
            </a:r>
          </a:p>
          <a:p>
            <a:r>
              <a:rPr lang="en-US" sz="2400" dirty="0" smtClean="0"/>
              <a:t>Items on the second exam targeted information present or not present in </a:t>
            </a:r>
            <a:r>
              <a:rPr lang="en-US" sz="2400" dirty="0" err="1" smtClean="0"/>
              <a:t>Kahoot</a:t>
            </a:r>
            <a:r>
              <a:rPr lang="en-US" sz="2400" dirty="0" smtClean="0"/>
              <a:t>! game shows.</a:t>
            </a:r>
          </a:p>
          <a:p>
            <a:r>
              <a:rPr lang="en-US" sz="2400" dirty="0" smtClean="0"/>
              <a:t>Students then switched such that students who had not generated questions, now generated 10 questions for the </a:t>
            </a:r>
            <a:r>
              <a:rPr lang="en-US" sz="2400" dirty="0" err="1" smtClean="0"/>
              <a:t>Kahoot</a:t>
            </a:r>
            <a:r>
              <a:rPr lang="en-US" sz="2400" dirty="0" smtClean="0"/>
              <a:t>! game for the third exam.</a:t>
            </a:r>
          </a:p>
          <a:p>
            <a:r>
              <a:rPr lang="en-US" sz="2400" dirty="0" smtClean="0"/>
              <a:t>Items on third exam targeted information present or not present in </a:t>
            </a:r>
            <a:r>
              <a:rPr lang="en-US" sz="2400" dirty="0" err="1" smtClean="0"/>
              <a:t>Kahoot</a:t>
            </a:r>
            <a:r>
              <a:rPr lang="en-US" sz="2400" dirty="0" smtClean="0"/>
              <a:t>! game shows.</a:t>
            </a:r>
          </a:p>
          <a:p>
            <a:r>
              <a:rPr lang="en-US" sz="2400" dirty="0" smtClean="0"/>
              <a:t>Analyses used standardized scores from the first exam as a covariate.</a:t>
            </a:r>
            <a:endParaRPr lang="en-US" sz="2400" dirty="0"/>
          </a:p>
        </p:txBody>
      </p:sp>
    </p:spTree>
    <p:extLst>
      <p:ext uri="{BB962C8B-B14F-4D97-AF65-F5344CB8AC3E}">
        <p14:creationId xmlns:p14="http://schemas.microsoft.com/office/powerpoint/2010/main" val="771789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Second Exam</a:t>
            </a:r>
            <a:endParaRPr lang="en-US" dirty="0"/>
          </a:p>
        </p:txBody>
      </p:sp>
      <p:sp>
        <p:nvSpPr>
          <p:cNvPr id="3" name="Content Placeholder 2"/>
          <p:cNvSpPr>
            <a:spLocks noGrp="1"/>
          </p:cNvSpPr>
          <p:nvPr>
            <p:ph idx="1"/>
          </p:nvPr>
        </p:nvSpPr>
        <p:spPr/>
        <p:txBody>
          <a:bodyPr>
            <a:normAutofit/>
          </a:bodyPr>
          <a:lstStyle/>
          <a:p>
            <a:r>
              <a:rPr lang="en-US" sz="2400" dirty="0" smtClean="0"/>
              <a:t>A 2X2X2 ANCOVA was conducted with Generate Questions (No vs. Yes) and Class (Cognitive Neuroscience vs. Foundations of Athletic Training) as between groups independent variables, and with items targeted in the game show and items not targeted as repeated dependent variables.  Standardized scores from the first exam was used as a covariate.</a:t>
            </a:r>
            <a:endParaRPr lang="en-US" sz="2400" dirty="0"/>
          </a:p>
        </p:txBody>
      </p:sp>
    </p:spTree>
    <p:extLst>
      <p:ext uri="{BB962C8B-B14F-4D97-AF65-F5344CB8AC3E}">
        <p14:creationId xmlns:p14="http://schemas.microsoft.com/office/powerpoint/2010/main" val="2437643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Second Exam</a:t>
            </a:r>
            <a:endParaRPr lang="en-US" dirty="0"/>
          </a:p>
        </p:txBody>
      </p:sp>
      <p:sp>
        <p:nvSpPr>
          <p:cNvPr id="3" name="Content Placeholder 2"/>
          <p:cNvSpPr>
            <a:spLocks noGrp="1"/>
          </p:cNvSpPr>
          <p:nvPr>
            <p:ph idx="1"/>
          </p:nvPr>
        </p:nvSpPr>
        <p:spPr/>
        <p:txBody>
          <a:bodyPr>
            <a:normAutofit/>
          </a:bodyPr>
          <a:lstStyle/>
          <a:p>
            <a:r>
              <a:rPr lang="en-US" sz="2400" dirty="0" smtClean="0"/>
              <a:t>Significant effect for Question Type, </a:t>
            </a:r>
            <a:r>
              <a:rPr lang="en-US" sz="2400" i="1" dirty="0" smtClean="0"/>
              <a:t>F</a:t>
            </a:r>
            <a:r>
              <a:rPr lang="en-US" sz="2400" dirty="0" smtClean="0"/>
              <a:t>(1,43) = 10.33, </a:t>
            </a:r>
            <a:r>
              <a:rPr lang="en-US" sz="2400" i="1" dirty="0" smtClean="0"/>
              <a:t>p</a:t>
            </a:r>
            <a:r>
              <a:rPr lang="en-US" sz="2400" dirty="0" smtClean="0"/>
              <a:t> &lt; .05, </a:t>
            </a:r>
            <a:r>
              <a:rPr lang="el-GR" sz="2400" dirty="0" smtClean="0"/>
              <a:t>η</a:t>
            </a:r>
            <a:r>
              <a:rPr lang="en-US" sz="2400" baseline="30000" dirty="0" smtClean="0"/>
              <a:t>2</a:t>
            </a:r>
            <a:r>
              <a:rPr lang="en-US" sz="2400" i="1" baseline="-25000" dirty="0" smtClean="0"/>
              <a:t>p</a:t>
            </a:r>
            <a:r>
              <a:rPr lang="en-US" sz="2400" i="1" dirty="0" smtClean="0"/>
              <a:t> </a:t>
            </a:r>
            <a:r>
              <a:rPr lang="en-US" sz="2400" dirty="0" smtClean="0"/>
              <a:t>= .194.             </a:t>
            </a:r>
            <a:r>
              <a:rPr lang="en-US" sz="2400" dirty="0" smtClean="0">
                <a:solidFill>
                  <a:srgbClr val="0000FF"/>
                </a:solidFill>
              </a:rPr>
              <a:t>(See Figure 3).</a:t>
            </a:r>
          </a:p>
          <a:p>
            <a:r>
              <a:rPr lang="en-US" sz="2400" dirty="0"/>
              <a:t>Significant effect for </a:t>
            </a:r>
            <a:r>
              <a:rPr lang="en-US" sz="2400" dirty="0" smtClean="0"/>
              <a:t>Generate Questions, </a:t>
            </a:r>
            <a:r>
              <a:rPr lang="en-US" sz="2400" i="1" dirty="0"/>
              <a:t>F</a:t>
            </a:r>
            <a:r>
              <a:rPr lang="en-US" sz="2400" dirty="0"/>
              <a:t>(1,43) = </a:t>
            </a:r>
            <a:r>
              <a:rPr lang="en-US" sz="2400" dirty="0" smtClean="0"/>
              <a:t>5.130, </a:t>
            </a:r>
            <a:r>
              <a:rPr lang="en-US" sz="2400" i="1" dirty="0"/>
              <a:t>p</a:t>
            </a:r>
            <a:r>
              <a:rPr lang="en-US" sz="2400" dirty="0"/>
              <a:t> &lt; .05, </a:t>
            </a:r>
            <a:r>
              <a:rPr lang="el-GR" sz="2400" dirty="0"/>
              <a:t>η</a:t>
            </a:r>
            <a:r>
              <a:rPr lang="en-US" sz="2400" baseline="30000" dirty="0"/>
              <a:t>2</a:t>
            </a:r>
            <a:r>
              <a:rPr lang="en-US" sz="2400" i="1" baseline="-25000" dirty="0"/>
              <a:t>p</a:t>
            </a:r>
            <a:r>
              <a:rPr lang="en-US" sz="2400" i="1" dirty="0"/>
              <a:t> </a:t>
            </a:r>
            <a:r>
              <a:rPr lang="en-US" sz="2400" dirty="0"/>
              <a:t>= .</a:t>
            </a:r>
            <a:r>
              <a:rPr lang="en-US" sz="2400" dirty="0" smtClean="0"/>
              <a:t>107.     </a:t>
            </a:r>
            <a:r>
              <a:rPr lang="en-US" sz="2400" dirty="0" smtClean="0">
                <a:solidFill>
                  <a:srgbClr val="0000FF"/>
                </a:solidFill>
              </a:rPr>
              <a:t>(See Figure 4).</a:t>
            </a:r>
            <a:endParaRPr lang="en-US" sz="2400" dirty="0" smtClean="0"/>
          </a:p>
          <a:p>
            <a:r>
              <a:rPr lang="en-US" sz="2400" dirty="0" smtClean="0"/>
              <a:t>Significant interaction between Generate Questions and Question Type, </a:t>
            </a:r>
            <a:r>
              <a:rPr lang="en-US" sz="2400" i="1" dirty="0"/>
              <a:t>F</a:t>
            </a:r>
            <a:r>
              <a:rPr lang="en-US" sz="2400" dirty="0"/>
              <a:t>(1,43) = </a:t>
            </a:r>
            <a:r>
              <a:rPr lang="en-US" sz="2400" dirty="0" smtClean="0"/>
              <a:t>4.48, </a:t>
            </a:r>
            <a:r>
              <a:rPr lang="en-US" sz="2400" i="1" dirty="0"/>
              <a:t>p</a:t>
            </a:r>
            <a:r>
              <a:rPr lang="en-US" sz="2400" dirty="0"/>
              <a:t> &lt; .05, </a:t>
            </a:r>
            <a:r>
              <a:rPr lang="el-GR" sz="2400" dirty="0"/>
              <a:t>η</a:t>
            </a:r>
            <a:r>
              <a:rPr lang="en-US" sz="2400" baseline="30000" dirty="0"/>
              <a:t>2</a:t>
            </a:r>
            <a:r>
              <a:rPr lang="en-US" sz="2400" i="1" baseline="-25000" dirty="0"/>
              <a:t>p</a:t>
            </a:r>
            <a:r>
              <a:rPr lang="en-US" sz="2400" i="1" dirty="0"/>
              <a:t> </a:t>
            </a:r>
            <a:r>
              <a:rPr lang="en-US" sz="2400" dirty="0"/>
              <a:t>= </a:t>
            </a:r>
            <a:r>
              <a:rPr lang="en-US" sz="2400" dirty="0" smtClean="0"/>
              <a:t>.094.                                                                                                  </a:t>
            </a:r>
            <a:r>
              <a:rPr lang="en-US" sz="2400" dirty="0" smtClean="0">
                <a:solidFill>
                  <a:srgbClr val="0000FF"/>
                </a:solidFill>
              </a:rPr>
              <a:t>(</a:t>
            </a:r>
            <a:r>
              <a:rPr lang="en-US" sz="2400" dirty="0">
                <a:solidFill>
                  <a:srgbClr val="0000FF"/>
                </a:solidFill>
              </a:rPr>
              <a:t>See Figure </a:t>
            </a:r>
            <a:r>
              <a:rPr lang="en-US" sz="2400" dirty="0" smtClean="0">
                <a:solidFill>
                  <a:srgbClr val="0000FF"/>
                </a:solidFill>
              </a:rPr>
              <a:t>5).</a:t>
            </a:r>
            <a:endParaRPr lang="en-US" sz="2400" dirty="0"/>
          </a:p>
          <a:p>
            <a:r>
              <a:rPr lang="en-US" sz="2400" dirty="0" smtClean="0"/>
              <a:t>Significant effect for Class, </a:t>
            </a:r>
            <a:r>
              <a:rPr lang="en-US" sz="2400" i="1" dirty="0"/>
              <a:t>F</a:t>
            </a:r>
            <a:r>
              <a:rPr lang="en-US" sz="2400" dirty="0"/>
              <a:t>(1,43) = </a:t>
            </a:r>
            <a:r>
              <a:rPr lang="en-US" sz="2400" dirty="0" smtClean="0"/>
              <a:t>27.60, </a:t>
            </a:r>
            <a:r>
              <a:rPr lang="en-US" sz="2400" i="1" dirty="0"/>
              <a:t>p</a:t>
            </a:r>
            <a:r>
              <a:rPr lang="en-US" sz="2400" dirty="0"/>
              <a:t> &lt; .05, </a:t>
            </a:r>
            <a:r>
              <a:rPr lang="el-GR" sz="2400" dirty="0"/>
              <a:t>η</a:t>
            </a:r>
            <a:r>
              <a:rPr lang="en-US" sz="2400" baseline="30000" dirty="0"/>
              <a:t>2</a:t>
            </a:r>
            <a:r>
              <a:rPr lang="en-US" sz="2400" i="1" baseline="-25000" dirty="0"/>
              <a:t>p</a:t>
            </a:r>
            <a:r>
              <a:rPr lang="en-US" sz="2400" i="1" dirty="0"/>
              <a:t> </a:t>
            </a:r>
            <a:r>
              <a:rPr lang="en-US" sz="2400" dirty="0"/>
              <a:t>= </a:t>
            </a:r>
            <a:r>
              <a:rPr lang="en-US" sz="2400" dirty="0" smtClean="0"/>
              <a:t>.391.                              </a:t>
            </a:r>
            <a:r>
              <a:rPr lang="en-US" sz="2400" dirty="0" smtClean="0">
                <a:solidFill>
                  <a:srgbClr val="0000FF"/>
                </a:solidFill>
              </a:rPr>
              <a:t>(</a:t>
            </a:r>
            <a:r>
              <a:rPr lang="en-US" sz="2400" dirty="0">
                <a:solidFill>
                  <a:srgbClr val="0000FF"/>
                </a:solidFill>
              </a:rPr>
              <a:t>See Figure </a:t>
            </a:r>
            <a:r>
              <a:rPr lang="en-US" sz="2400" dirty="0" smtClean="0">
                <a:solidFill>
                  <a:srgbClr val="0000FF"/>
                </a:solidFill>
              </a:rPr>
              <a:t>6).</a:t>
            </a:r>
            <a:endParaRPr lang="en-US" sz="2400" dirty="0" smtClean="0"/>
          </a:p>
          <a:p>
            <a:r>
              <a:rPr lang="en-US" sz="2400" dirty="0" smtClean="0"/>
              <a:t>Significant effect for the covariate, </a:t>
            </a:r>
            <a:r>
              <a:rPr lang="en-US" sz="2400" i="1" dirty="0"/>
              <a:t>F</a:t>
            </a:r>
            <a:r>
              <a:rPr lang="en-US" sz="2400" dirty="0"/>
              <a:t>(1,43) = </a:t>
            </a:r>
            <a:r>
              <a:rPr lang="en-US" sz="2400" dirty="0" smtClean="0"/>
              <a:t>32.37, </a:t>
            </a:r>
            <a:r>
              <a:rPr lang="en-US" sz="2400" i="1" dirty="0"/>
              <a:t>p</a:t>
            </a:r>
            <a:r>
              <a:rPr lang="en-US" sz="2400" dirty="0"/>
              <a:t> &lt; .05, </a:t>
            </a:r>
            <a:r>
              <a:rPr lang="el-GR" sz="2400" dirty="0"/>
              <a:t>η</a:t>
            </a:r>
            <a:r>
              <a:rPr lang="en-US" sz="2400" baseline="30000" dirty="0"/>
              <a:t>2</a:t>
            </a:r>
            <a:r>
              <a:rPr lang="en-US" sz="2400" i="1" baseline="-25000" dirty="0"/>
              <a:t>p</a:t>
            </a:r>
            <a:r>
              <a:rPr lang="en-US" sz="2400" i="1" dirty="0"/>
              <a:t> </a:t>
            </a:r>
            <a:r>
              <a:rPr lang="en-US" sz="2400" dirty="0"/>
              <a:t>= </a:t>
            </a:r>
            <a:r>
              <a:rPr lang="en-US" sz="2400" dirty="0" smtClean="0"/>
              <a:t>.429. </a:t>
            </a:r>
          </a:p>
          <a:p>
            <a:endParaRPr lang="en-US" sz="2400" dirty="0"/>
          </a:p>
          <a:p>
            <a:pPr marL="0" indent="0">
              <a:buNone/>
            </a:pPr>
            <a:endParaRPr lang="en-US" sz="2400" dirty="0" smtClean="0"/>
          </a:p>
          <a:p>
            <a:endParaRPr lang="en-US" sz="2400" dirty="0"/>
          </a:p>
        </p:txBody>
      </p:sp>
    </p:spTree>
    <p:extLst>
      <p:ext uri="{BB962C8B-B14F-4D97-AF65-F5344CB8AC3E}">
        <p14:creationId xmlns:p14="http://schemas.microsoft.com/office/powerpoint/2010/main" val="4116945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488783866"/>
              </p:ext>
            </p:extLst>
          </p:nvPr>
        </p:nvGraphicFramePr>
        <p:xfrm>
          <a:off x="2145552" y="964191"/>
          <a:ext cx="7629526" cy="497681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687212" y="47195"/>
            <a:ext cx="8392041" cy="646331"/>
          </a:xfrm>
          <a:prstGeom prst="rect">
            <a:avLst/>
          </a:prstGeom>
          <a:noFill/>
        </p:spPr>
        <p:txBody>
          <a:bodyPr wrap="none" rtlCol="0">
            <a:spAutoFit/>
          </a:bodyPr>
          <a:lstStyle/>
          <a:p>
            <a:r>
              <a:rPr lang="en-US" b="1" u="sng" dirty="0" smtClean="0">
                <a:solidFill>
                  <a:srgbClr val="0000FF"/>
                </a:solidFill>
                <a:latin typeface="Arial" panose="020B0604020202020204" pitchFamily="34" charset="0"/>
                <a:cs typeface="Arial" panose="020B0604020202020204" pitchFamily="34" charset="0"/>
              </a:rPr>
              <a:t>Figure </a:t>
            </a:r>
            <a:r>
              <a:rPr lang="en-US" b="1" u="sng" dirty="0">
                <a:solidFill>
                  <a:srgbClr val="0000FF"/>
                </a:solidFill>
                <a:latin typeface="Arial" panose="020B0604020202020204" pitchFamily="34" charset="0"/>
                <a:cs typeface="Arial" panose="020B0604020202020204" pitchFamily="34" charset="0"/>
              </a:rPr>
              <a:t>3</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and Standard Errors for Percent Correct on the Second Exam </a:t>
            </a:r>
          </a:p>
          <a:p>
            <a:r>
              <a:rPr lang="en-US" dirty="0" smtClean="0">
                <a:latin typeface="Arial" panose="020B0604020202020204" pitchFamily="34" charset="0"/>
                <a:cs typeface="Arial" panose="020B0604020202020204" pitchFamily="34" charset="0"/>
              </a:rPr>
              <a:t>                 for Material Covered or Not Covered in </a:t>
            </a:r>
            <a:r>
              <a:rPr lang="en-US" dirty="0" err="1" smtClean="0">
                <a:latin typeface="Arial" panose="020B0604020202020204" pitchFamily="34" charset="0"/>
                <a:cs typeface="Arial" panose="020B0604020202020204" pitchFamily="34" charset="0"/>
              </a:rPr>
              <a:t>Kahoot</a:t>
            </a:r>
            <a:r>
              <a:rPr lang="en-US" dirty="0" smtClean="0">
                <a:latin typeface="Arial" panose="020B0604020202020204" pitchFamily="34" charset="0"/>
                <a:cs typeface="Arial" panose="020B0604020202020204" pitchFamily="34" charset="0"/>
              </a:rPr>
              <a:t>! Game Shows.</a:t>
            </a:r>
            <a:endParaRPr lang="en-US" b="1" dirty="0">
              <a:latin typeface="Arial" panose="020B0604020202020204" pitchFamily="34" charset="0"/>
              <a:cs typeface="Arial" panose="020B0604020202020204" pitchFamily="34" charset="0"/>
            </a:endParaRPr>
          </a:p>
        </p:txBody>
      </p:sp>
      <p:sp>
        <p:nvSpPr>
          <p:cNvPr id="4" name="TextBox 3"/>
          <p:cNvSpPr txBox="1"/>
          <p:nvPr/>
        </p:nvSpPr>
        <p:spPr>
          <a:xfrm rot="16200000">
            <a:off x="913925" y="2961478"/>
            <a:ext cx="1915909" cy="369332"/>
          </a:xfrm>
          <a:prstGeom prst="rect">
            <a:avLst/>
          </a:prstGeom>
          <a:noFill/>
        </p:spPr>
        <p:txBody>
          <a:bodyPr wrap="none" rtlCol="0">
            <a:spAutoFit/>
          </a:bodyPr>
          <a:lstStyle/>
          <a:p>
            <a:r>
              <a:rPr lang="en-US" b="1" dirty="0" smtClean="0">
                <a:latin typeface="Arial" panose="020B0604020202020204" pitchFamily="34" charset="0"/>
                <a:cs typeface="Arial" panose="020B0604020202020204" pitchFamily="34" charset="0"/>
              </a:rPr>
              <a:t>Percent Correct</a:t>
            </a:r>
            <a:endParaRPr lang="en-US" b="1" dirty="0">
              <a:latin typeface="Arial" panose="020B0604020202020204" pitchFamily="34" charset="0"/>
              <a:cs typeface="Arial" panose="020B0604020202020204" pitchFamily="34" charset="0"/>
            </a:endParaRPr>
          </a:p>
        </p:txBody>
      </p:sp>
      <p:sp>
        <p:nvSpPr>
          <p:cNvPr id="5" name="TextBox 4"/>
          <p:cNvSpPr txBox="1"/>
          <p:nvPr/>
        </p:nvSpPr>
        <p:spPr>
          <a:xfrm>
            <a:off x="2056546" y="6164208"/>
            <a:ext cx="7096815" cy="369332"/>
          </a:xfrm>
          <a:prstGeom prst="rect">
            <a:avLst/>
          </a:prstGeom>
          <a:noFill/>
        </p:spPr>
        <p:txBody>
          <a:bodyPr wrap="none" rtlCol="0">
            <a:spAutoFit/>
          </a:bodyPr>
          <a:lstStyle/>
          <a:p>
            <a:r>
              <a:rPr lang="en-US" b="1" u="sng" dirty="0" smtClean="0">
                <a:latin typeface="Arial" panose="020B0604020202020204" pitchFamily="34" charset="0"/>
                <a:cs typeface="Arial" panose="020B0604020202020204" pitchFamily="34" charset="0"/>
              </a:rPr>
              <a:t>Note</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are statistically corrected for scores on the first exam.</a:t>
            </a:r>
            <a:endParaRPr lang="en-US"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140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87082211"/>
              </p:ext>
            </p:extLst>
          </p:nvPr>
        </p:nvGraphicFramePr>
        <p:xfrm>
          <a:off x="2629734" y="640746"/>
          <a:ext cx="7066716" cy="567194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rot="16200000">
            <a:off x="1501279" y="3208434"/>
            <a:ext cx="1915909" cy="369332"/>
          </a:xfrm>
          <a:prstGeom prst="rect">
            <a:avLst/>
          </a:prstGeom>
          <a:noFill/>
        </p:spPr>
        <p:txBody>
          <a:bodyPr wrap="none" rtlCol="0">
            <a:spAutoFit/>
          </a:bodyPr>
          <a:lstStyle/>
          <a:p>
            <a:r>
              <a:rPr lang="en-US" b="1" dirty="0" smtClean="0">
                <a:latin typeface="Arial" panose="020B0604020202020204" pitchFamily="34" charset="0"/>
                <a:cs typeface="Arial" panose="020B0604020202020204" pitchFamily="34" charset="0"/>
              </a:rPr>
              <a:t>Percent Correct</a:t>
            </a:r>
            <a:endParaRPr lang="en-US" b="1" dirty="0">
              <a:latin typeface="Arial" panose="020B0604020202020204" pitchFamily="34" charset="0"/>
              <a:cs typeface="Arial" panose="020B0604020202020204" pitchFamily="34" charset="0"/>
            </a:endParaRPr>
          </a:p>
        </p:txBody>
      </p:sp>
      <p:sp>
        <p:nvSpPr>
          <p:cNvPr id="4" name="TextBox 3"/>
          <p:cNvSpPr txBox="1"/>
          <p:nvPr/>
        </p:nvSpPr>
        <p:spPr>
          <a:xfrm>
            <a:off x="1687212" y="47195"/>
            <a:ext cx="8392041" cy="646331"/>
          </a:xfrm>
          <a:prstGeom prst="rect">
            <a:avLst/>
          </a:prstGeom>
          <a:noFill/>
        </p:spPr>
        <p:txBody>
          <a:bodyPr wrap="none" rtlCol="0">
            <a:spAutoFit/>
          </a:bodyPr>
          <a:lstStyle/>
          <a:p>
            <a:r>
              <a:rPr lang="en-US" b="1" u="sng" dirty="0" smtClean="0">
                <a:solidFill>
                  <a:srgbClr val="0000FF"/>
                </a:solidFill>
                <a:latin typeface="Arial" panose="020B0604020202020204" pitchFamily="34" charset="0"/>
                <a:cs typeface="Arial" panose="020B0604020202020204" pitchFamily="34" charset="0"/>
              </a:rPr>
              <a:t>Figure 4</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and Standard Errors for Percent Correct on the Second Exam </a:t>
            </a:r>
          </a:p>
          <a:p>
            <a:r>
              <a:rPr lang="en-US" dirty="0" smtClean="0">
                <a:latin typeface="Arial" panose="020B0604020202020204" pitchFamily="34" charset="0"/>
                <a:cs typeface="Arial" panose="020B0604020202020204" pitchFamily="34" charset="0"/>
              </a:rPr>
              <a:t>                 for Students Generating or Not Generating Questions.</a:t>
            </a:r>
            <a:endParaRPr lang="en-US" b="1" dirty="0">
              <a:latin typeface="Arial" panose="020B0604020202020204" pitchFamily="34" charset="0"/>
              <a:cs typeface="Arial" panose="020B0604020202020204" pitchFamily="34" charset="0"/>
            </a:endParaRPr>
          </a:p>
        </p:txBody>
      </p:sp>
      <p:sp>
        <p:nvSpPr>
          <p:cNvPr id="5" name="TextBox 4"/>
          <p:cNvSpPr txBox="1"/>
          <p:nvPr/>
        </p:nvSpPr>
        <p:spPr>
          <a:xfrm>
            <a:off x="2056546" y="6391135"/>
            <a:ext cx="7096815" cy="369332"/>
          </a:xfrm>
          <a:prstGeom prst="rect">
            <a:avLst/>
          </a:prstGeom>
          <a:noFill/>
        </p:spPr>
        <p:txBody>
          <a:bodyPr wrap="none" rtlCol="0">
            <a:spAutoFit/>
          </a:bodyPr>
          <a:lstStyle/>
          <a:p>
            <a:r>
              <a:rPr lang="en-US" b="1" u="sng" dirty="0" smtClean="0">
                <a:latin typeface="Arial" panose="020B0604020202020204" pitchFamily="34" charset="0"/>
                <a:cs typeface="Arial" panose="020B0604020202020204" pitchFamily="34" charset="0"/>
              </a:rPr>
              <a:t>Note</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are statistically corrected for scores on the first exam.</a:t>
            </a:r>
            <a:endParaRPr lang="en-US"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535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028384765"/>
              </p:ext>
            </p:extLst>
          </p:nvPr>
        </p:nvGraphicFramePr>
        <p:xfrm>
          <a:off x="1687212" y="610934"/>
          <a:ext cx="8655239" cy="576531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687212" y="47195"/>
            <a:ext cx="8507457" cy="646331"/>
          </a:xfrm>
          <a:prstGeom prst="rect">
            <a:avLst/>
          </a:prstGeom>
          <a:noFill/>
        </p:spPr>
        <p:txBody>
          <a:bodyPr wrap="none" rtlCol="0">
            <a:spAutoFit/>
          </a:bodyPr>
          <a:lstStyle/>
          <a:p>
            <a:r>
              <a:rPr lang="en-US" b="1" u="sng" dirty="0" smtClean="0">
                <a:solidFill>
                  <a:srgbClr val="0000FF"/>
                </a:solidFill>
                <a:latin typeface="Arial" panose="020B0604020202020204" pitchFamily="34" charset="0"/>
                <a:cs typeface="Arial" panose="020B0604020202020204" pitchFamily="34" charset="0"/>
              </a:rPr>
              <a:t>Figure </a:t>
            </a:r>
            <a:r>
              <a:rPr lang="en-US" b="1" u="sng" dirty="0">
                <a:solidFill>
                  <a:srgbClr val="0000FF"/>
                </a:solidFill>
                <a:latin typeface="Arial" panose="020B0604020202020204" pitchFamily="34" charset="0"/>
                <a:cs typeface="Arial" panose="020B0604020202020204" pitchFamily="34" charset="0"/>
              </a:rPr>
              <a:t>5</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and Standard Errors for Percent Correct on the Second Exam </a:t>
            </a:r>
          </a:p>
          <a:p>
            <a:r>
              <a:rPr lang="en-US" dirty="0" smtClean="0">
                <a:latin typeface="Arial" panose="020B0604020202020204" pitchFamily="34" charset="0"/>
                <a:cs typeface="Arial" panose="020B0604020202020204" pitchFamily="34" charset="0"/>
              </a:rPr>
              <a:t>                 for Material Covered or Not Covered in </a:t>
            </a:r>
            <a:r>
              <a:rPr lang="en-US" dirty="0" err="1" smtClean="0">
                <a:latin typeface="Arial" panose="020B0604020202020204" pitchFamily="34" charset="0"/>
                <a:cs typeface="Arial" panose="020B0604020202020204" pitchFamily="34" charset="0"/>
              </a:rPr>
              <a:t>Kahoot</a:t>
            </a:r>
            <a:r>
              <a:rPr lang="en-US" dirty="0" smtClean="0">
                <a:latin typeface="Arial" panose="020B0604020202020204" pitchFamily="34" charset="0"/>
                <a:cs typeface="Arial" panose="020B0604020202020204" pitchFamily="34" charset="0"/>
              </a:rPr>
              <a:t>! Game Shows.</a:t>
            </a:r>
            <a:endParaRPr lang="en-US" b="1" dirty="0">
              <a:latin typeface="Arial" panose="020B0604020202020204" pitchFamily="34" charset="0"/>
              <a:cs typeface="Arial" panose="020B0604020202020204" pitchFamily="34" charset="0"/>
            </a:endParaRPr>
          </a:p>
        </p:txBody>
      </p:sp>
      <p:sp>
        <p:nvSpPr>
          <p:cNvPr id="7" name="TextBox 6"/>
          <p:cNvSpPr txBox="1"/>
          <p:nvPr/>
        </p:nvSpPr>
        <p:spPr>
          <a:xfrm rot="16200000">
            <a:off x="644882" y="3185652"/>
            <a:ext cx="1915909" cy="369332"/>
          </a:xfrm>
          <a:prstGeom prst="rect">
            <a:avLst/>
          </a:prstGeom>
          <a:noFill/>
        </p:spPr>
        <p:txBody>
          <a:bodyPr wrap="none" rtlCol="0">
            <a:spAutoFit/>
          </a:bodyPr>
          <a:lstStyle/>
          <a:p>
            <a:r>
              <a:rPr lang="en-US" b="1" dirty="0" smtClean="0">
                <a:latin typeface="Arial" panose="020B0604020202020204" pitchFamily="34" charset="0"/>
                <a:cs typeface="Arial" panose="020B0604020202020204" pitchFamily="34" charset="0"/>
              </a:rPr>
              <a:t>Percent Correct</a:t>
            </a:r>
            <a:endParaRPr lang="en-US" b="1" dirty="0">
              <a:latin typeface="Arial" panose="020B0604020202020204" pitchFamily="34" charset="0"/>
              <a:cs typeface="Arial" panose="020B0604020202020204" pitchFamily="34" charset="0"/>
            </a:endParaRPr>
          </a:p>
        </p:txBody>
      </p:sp>
      <p:grpSp>
        <p:nvGrpSpPr>
          <p:cNvPr id="26" name="Group 25"/>
          <p:cNvGrpSpPr/>
          <p:nvPr/>
        </p:nvGrpSpPr>
        <p:grpSpPr>
          <a:xfrm>
            <a:off x="3433425" y="1427637"/>
            <a:ext cx="878631" cy="178403"/>
            <a:chOff x="3564597" y="1429995"/>
            <a:chExt cx="956768" cy="178403"/>
          </a:xfrm>
        </p:grpSpPr>
        <p:cxnSp>
          <p:nvCxnSpPr>
            <p:cNvPr id="15" name="Straight Connector 14"/>
            <p:cNvCxnSpPr/>
            <p:nvPr/>
          </p:nvCxnSpPr>
          <p:spPr>
            <a:xfrm>
              <a:off x="4520713" y="1429995"/>
              <a:ext cx="652" cy="17840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567575" y="1429995"/>
              <a:ext cx="652" cy="17840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3564597" y="1429995"/>
              <a:ext cx="95611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1787503" y="6394283"/>
            <a:ext cx="7096815" cy="369332"/>
          </a:xfrm>
          <a:prstGeom prst="rect">
            <a:avLst/>
          </a:prstGeom>
          <a:noFill/>
        </p:spPr>
        <p:txBody>
          <a:bodyPr wrap="none" rtlCol="0">
            <a:spAutoFit/>
          </a:bodyPr>
          <a:lstStyle/>
          <a:p>
            <a:r>
              <a:rPr lang="en-US" b="1" u="sng" dirty="0" smtClean="0">
                <a:latin typeface="Arial" panose="020B0604020202020204" pitchFamily="34" charset="0"/>
                <a:cs typeface="Arial" panose="020B0604020202020204" pitchFamily="34" charset="0"/>
              </a:rPr>
              <a:t>Note</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are statistically corrected for scores on the first exam.</a:t>
            </a:r>
            <a:endParaRPr lang="en-US"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41475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52933378"/>
              </p:ext>
            </p:extLst>
          </p:nvPr>
        </p:nvGraphicFramePr>
        <p:xfrm>
          <a:off x="2847975" y="861005"/>
          <a:ext cx="6794994" cy="466111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687212" y="47195"/>
            <a:ext cx="8327921" cy="646331"/>
          </a:xfrm>
          <a:prstGeom prst="rect">
            <a:avLst/>
          </a:prstGeom>
          <a:noFill/>
        </p:spPr>
        <p:txBody>
          <a:bodyPr wrap="none" rtlCol="0">
            <a:spAutoFit/>
          </a:bodyPr>
          <a:lstStyle/>
          <a:p>
            <a:r>
              <a:rPr lang="en-US" b="1" u="sng" dirty="0" smtClean="0">
                <a:solidFill>
                  <a:srgbClr val="0000FF"/>
                </a:solidFill>
                <a:latin typeface="Arial" panose="020B0604020202020204" pitchFamily="34" charset="0"/>
                <a:cs typeface="Arial" panose="020B0604020202020204" pitchFamily="34" charset="0"/>
              </a:rPr>
              <a:t>Figure </a:t>
            </a:r>
            <a:r>
              <a:rPr lang="en-US" b="1" u="sng" dirty="0">
                <a:solidFill>
                  <a:srgbClr val="0000FF"/>
                </a:solidFill>
                <a:latin typeface="Arial" panose="020B0604020202020204" pitchFamily="34" charset="0"/>
                <a:cs typeface="Arial" panose="020B0604020202020204" pitchFamily="34" charset="0"/>
              </a:rPr>
              <a:t>6</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and Standard Errors for Percent Correct on the Second Exam</a:t>
            </a:r>
          </a:p>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in PSYC 334 and KINS 238.</a:t>
            </a:r>
            <a:endParaRPr lang="en-US" b="1" dirty="0">
              <a:latin typeface="Arial" panose="020B0604020202020204" pitchFamily="34" charset="0"/>
              <a:cs typeface="Arial" panose="020B0604020202020204" pitchFamily="34" charset="0"/>
            </a:endParaRPr>
          </a:p>
        </p:txBody>
      </p:sp>
      <p:sp>
        <p:nvSpPr>
          <p:cNvPr id="4" name="TextBox 3"/>
          <p:cNvSpPr txBox="1"/>
          <p:nvPr/>
        </p:nvSpPr>
        <p:spPr>
          <a:xfrm rot="16200000">
            <a:off x="1772867" y="2671721"/>
            <a:ext cx="1915909" cy="369332"/>
          </a:xfrm>
          <a:prstGeom prst="rect">
            <a:avLst/>
          </a:prstGeom>
          <a:noFill/>
        </p:spPr>
        <p:txBody>
          <a:bodyPr wrap="none" rtlCol="0">
            <a:spAutoFit/>
          </a:bodyPr>
          <a:lstStyle/>
          <a:p>
            <a:r>
              <a:rPr lang="en-US" b="1" dirty="0" smtClean="0">
                <a:latin typeface="Arial" panose="020B0604020202020204" pitchFamily="34" charset="0"/>
                <a:cs typeface="Arial" panose="020B0604020202020204" pitchFamily="34" charset="0"/>
              </a:rPr>
              <a:t>Percent Correct</a:t>
            </a:r>
            <a:endParaRPr lang="en-US" b="1" dirty="0">
              <a:latin typeface="Arial" panose="020B0604020202020204" pitchFamily="34" charset="0"/>
              <a:cs typeface="Arial" panose="020B0604020202020204" pitchFamily="34" charset="0"/>
            </a:endParaRPr>
          </a:p>
        </p:txBody>
      </p:sp>
      <p:sp>
        <p:nvSpPr>
          <p:cNvPr id="5" name="TextBox 4"/>
          <p:cNvSpPr txBox="1"/>
          <p:nvPr/>
        </p:nvSpPr>
        <p:spPr>
          <a:xfrm>
            <a:off x="2546154" y="5780235"/>
            <a:ext cx="7096815" cy="369332"/>
          </a:xfrm>
          <a:prstGeom prst="rect">
            <a:avLst/>
          </a:prstGeom>
          <a:noFill/>
        </p:spPr>
        <p:txBody>
          <a:bodyPr wrap="none" rtlCol="0">
            <a:spAutoFit/>
          </a:bodyPr>
          <a:lstStyle/>
          <a:p>
            <a:r>
              <a:rPr lang="en-US" b="1" u="sng" dirty="0" smtClean="0">
                <a:latin typeface="Arial" panose="020B0604020202020204" pitchFamily="34" charset="0"/>
                <a:cs typeface="Arial" panose="020B0604020202020204" pitchFamily="34" charset="0"/>
              </a:rPr>
              <a:t>Note</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are statistically corrected for scores on the first exam.</a:t>
            </a:r>
            <a:endParaRPr lang="en-US"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8262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Third Exam</a:t>
            </a:r>
            <a:endParaRPr lang="en-US" dirty="0"/>
          </a:p>
        </p:txBody>
      </p:sp>
      <p:sp>
        <p:nvSpPr>
          <p:cNvPr id="3" name="Content Placeholder 2"/>
          <p:cNvSpPr>
            <a:spLocks noGrp="1"/>
          </p:cNvSpPr>
          <p:nvPr>
            <p:ph idx="1"/>
          </p:nvPr>
        </p:nvSpPr>
        <p:spPr/>
        <p:txBody>
          <a:bodyPr>
            <a:normAutofit/>
          </a:bodyPr>
          <a:lstStyle/>
          <a:p>
            <a:r>
              <a:rPr lang="en-US" sz="2400" dirty="0" smtClean="0"/>
              <a:t>A 2X2X2 ANCOVA was conducted with Generate Questions (No vs. Yes) and Class (Cognitive Neuroscience vs. Foundations of Athletic Training) as between groups independent variables, and with items targeted in the game show and items not targeted as repeated dependent variables.  Standardized scores from the first exam was used as a covariate.</a:t>
            </a:r>
            <a:endParaRPr lang="en-US" sz="2400" dirty="0"/>
          </a:p>
        </p:txBody>
      </p:sp>
    </p:spTree>
    <p:extLst>
      <p:ext uri="{BB962C8B-B14F-4D97-AF65-F5344CB8AC3E}">
        <p14:creationId xmlns:p14="http://schemas.microsoft.com/office/powerpoint/2010/main" val="2137040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sz="2400" dirty="0" smtClean="0"/>
              <a:t>Research has shown that </a:t>
            </a:r>
            <a:r>
              <a:rPr lang="en-US" sz="2400" i="1" dirty="0" smtClean="0"/>
              <a:t>retrieval practice </a:t>
            </a:r>
            <a:r>
              <a:rPr lang="en-US" sz="2400" dirty="0" smtClean="0"/>
              <a:t>or the </a:t>
            </a:r>
            <a:r>
              <a:rPr lang="en-US" sz="2400" i="1" dirty="0" smtClean="0"/>
              <a:t>testing effect</a:t>
            </a:r>
            <a:r>
              <a:rPr lang="en-US" sz="2400" dirty="0" smtClean="0"/>
              <a:t> can lead to improved retention of material (Glover, 1989; McDaniel, Anderson, </a:t>
            </a:r>
            <a:r>
              <a:rPr lang="en-US" sz="2400" dirty="0" err="1" smtClean="0"/>
              <a:t>Derbish</a:t>
            </a:r>
            <a:r>
              <a:rPr lang="en-US" sz="2400" dirty="0" smtClean="0"/>
              <a:t>, &amp; </a:t>
            </a:r>
            <a:r>
              <a:rPr lang="en-US" sz="2400" dirty="0" err="1" smtClean="0"/>
              <a:t>Morrisette</a:t>
            </a:r>
            <a:r>
              <a:rPr lang="en-US" sz="2400" dirty="0" smtClean="0"/>
              <a:t>, 2007; </a:t>
            </a:r>
            <a:r>
              <a:rPr lang="en-US" sz="2400" dirty="0" err="1" smtClean="0"/>
              <a:t>Roediger</a:t>
            </a:r>
            <a:r>
              <a:rPr lang="en-US" sz="2400" dirty="0" smtClean="0"/>
              <a:t> &amp; </a:t>
            </a:r>
            <a:r>
              <a:rPr lang="en-US" sz="2400" dirty="0" err="1" smtClean="0"/>
              <a:t>Karpicke</a:t>
            </a:r>
            <a:r>
              <a:rPr lang="en-US" sz="2400" dirty="0" smtClean="0"/>
              <a:t>, 2006a; </a:t>
            </a:r>
            <a:r>
              <a:rPr lang="en-US" sz="2400" dirty="0" err="1" smtClean="0"/>
              <a:t>Roediger</a:t>
            </a:r>
            <a:r>
              <a:rPr lang="en-US" sz="2400" dirty="0" smtClean="0"/>
              <a:t> &amp; </a:t>
            </a:r>
            <a:r>
              <a:rPr lang="en-US" sz="2400" dirty="0" err="1" smtClean="0"/>
              <a:t>Karpicke</a:t>
            </a:r>
            <a:r>
              <a:rPr lang="en-US" sz="2400" dirty="0" smtClean="0"/>
              <a:t>, 2006b).</a:t>
            </a:r>
          </a:p>
          <a:p>
            <a:r>
              <a:rPr lang="en-US" sz="2400" i="1" dirty="0" smtClean="0"/>
              <a:t>Retrieval practice</a:t>
            </a:r>
            <a:r>
              <a:rPr lang="en-US" sz="2400" dirty="0" smtClean="0"/>
              <a:t> may especially benefit retention compared to a wide range of other techniques including knowledge mapping (</a:t>
            </a:r>
            <a:r>
              <a:rPr lang="en-US" sz="2400" dirty="0" err="1" smtClean="0"/>
              <a:t>Karpicke</a:t>
            </a:r>
            <a:r>
              <a:rPr lang="en-US" sz="2400" dirty="0" smtClean="0"/>
              <a:t>, &amp; Blunt, 2011).</a:t>
            </a:r>
          </a:p>
          <a:p>
            <a:r>
              <a:rPr lang="en-US" sz="2400" dirty="0" smtClean="0"/>
              <a:t>The </a:t>
            </a:r>
            <a:r>
              <a:rPr lang="en-US" sz="2400" i="1" dirty="0" smtClean="0"/>
              <a:t>generational effect</a:t>
            </a:r>
            <a:r>
              <a:rPr lang="en-US" sz="2400" dirty="0" smtClean="0"/>
              <a:t> has also been shown to improve retention (</a:t>
            </a:r>
            <a:r>
              <a:rPr lang="en-US" sz="2400" dirty="0" err="1" smtClean="0"/>
              <a:t>Hirshman</a:t>
            </a:r>
            <a:r>
              <a:rPr lang="en-US" sz="2400" dirty="0" smtClean="0"/>
              <a:t> &amp; Bjork, 1988; </a:t>
            </a:r>
            <a:r>
              <a:rPr lang="en-US" sz="2400" dirty="0" err="1" smtClean="0"/>
              <a:t>Slamecka</a:t>
            </a:r>
            <a:r>
              <a:rPr lang="en-US" sz="2400" dirty="0" smtClean="0"/>
              <a:t> &amp; Graf, 1978).</a:t>
            </a:r>
          </a:p>
          <a:p>
            <a:r>
              <a:rPr lang="en-US" sz="2400" dirty="0" smtClean="0"/>
              <a:t>Research has shown mixed results for non-tested information, sometimes revealing suppression of this information (Anderson, Bjork, &amp; Bjork, 1994) and sometimes facilitation (Chan, 2010).</a:t>
            </a:r>
            <a:endParaRPr lang="en-US" sz="2400" dirty="0"/>
          </a:p>
        </p:txBody>
      </p:sp>
    </p:spTree>
    <p:extLst>
      <p:ext uri="{BB962C8B-B14F-4D97-AF65-F5344CB8AC3E}">
        <p14:creationId xmlns:p14="http://schemas.microsoft.com/office/powerpoint/2010/main" val="4096364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Third Exam</a:t>
            </a:r>
            <a:endParaRPr lang="en-US" dirty="0"/>
          </a:p>
        </p:txBody>
      </p:sp>
      <p:sp>
        <p:nvSpPr>
          <p:cNvPr id="3" name="Content Placeholder 2"/>
          <p:cNvSpPr>
            <a:spLocks noGrp="1"/>
          </p:cNvSpPr>
          <p:nvPr>
            <p:ph idx="1"/>
          </p:nvPr>
        </p:nvSpPr>
        <p:spPr/>
        <p:txBody>
          <a:bodyPr>
            <a:normAutofit/>
          </a:bodyPr>
          <a:lstStyle/>
          <a:p>
            <a:r>
              <a:rPr lang="en-US" sz="2400" dirty="0" smtClean="0"/>
              <a:t>Significant effect for Question Type, </a:t>
            </a:r>
            <a:r>
              <a:rPr lang="en-US" sz="2400" i="1" dirty="0" smtClean="0"/>
              <a:t>F</a:t>
            </a:r>
            <a:r>
              <a:rPr lang="en-US" sz="2400" dirty="0" smtClean="0"/>
              <a:t>(1,43) = 24.89, </a:t>
            </a:r>
            <a:r>
              <a:rPr lang="en-US" sz="2400" i="1" dirty="0" smtClean="0"/>
              <a:t>p</a:t>
            </a:r>
            <a:r>
              <a:rPr lang="en-US" sz="2400" dirty="0" smtClean="0"/>
              <a:t> &lt; .05, </a:t>
            </a:r>
            <a:r>
              <a:rPr lang="el-GR" sz="2400" dirty="0" smtClean="0"/>
              <a:t>η</a:t>
            </a:r>
            <a:r>
              <a:rPr lang="en-US" sz="2400" baseline="30000" dirty="0" smtClean="0"/>
              <a:t>2</a:t>
            </a:r>
            <a:r>
              <a:rPr lang="en-US" sz="2400" i="1" baseline="-25000" dirty="0" smtClean="0"/>
              <a:t>p</a:t>
            </a:r>
            <a:r>
              <a:rPr lang="en-US" sz="2400" i="1" dirty="0" smtClean="0"/>
              <a:t> </a:t>
            </a:r>
            <a:r>
              <a:rPr lang="en-US" sz="2400" dirty="0" smtClean="0"/>
              <a:t>= .367.             </a:t>
            </a:r>
            <a:r>
              <a:rPr lang="en-US" sz="2400" dirty="0" smtClean="0">
                <a:solidFill>
                  <a:srgbClr val="0000FF"/>
                </a:solidFill>
              </a:rPr>
              <a:t>(See Figure 7).</a:t>
            </a:r>
          </a:p>
          <a:p>
            <a:r>
              <a:rPr lang="en-US" sz="2400" dirty="0" smtClean="0"/>
              <a:t>Significant interaction between Class and Question Type, </a:t>
            </a:r>
            <a:r>
              <a:rPr lang="en-US" sz="2400" i="1" dirty="0"/>
              <a:t>F</a:t>
            </a:r>
            <a:r>
              <a:rPr lang="en-US" sz="2400" dirty="0"/>
              <a:t>(1,43) = </a:t>
            </a:r>
            <a:r>
              <a:rPr lang="en-US" sz="2400" dirty="0" smtClean="0"/>
              <a:t>20.79, </a:t>
            </a:r>
            <a:r>
              <a:rPr lang="en-US" sz="2400" i="1" dirty="0"/>
              <a:t>p</a:t>
            </a:r>
            <a:r>
              <a:rPr lang="en-US" sz="2400" dirty="0"/>
              <a:t> &lt; .05, </a:t>
            </a:r>
            <a:r>
              <a:rPr lang="el-GR" sz="2400" dirty="0"/>
              <a:t>η</a:t>
            </a:r>
            <a:r>
              <a:rPr lang="en-US" sz="2400" baseline="30000" dirty="0"/>
              <a:t>2</a:t>
            </a:r>
            <a:r>
              <a:rPr lang="en-US" sz="2400" i="1" baseline="-25000" dirty="0"/>
              <a:t>p</a:t>
            </a:r>
            <a:r>
              <a:rPr lang="en-US" sz="2400" i="1" dirty="0"/>
              <a:t> </a:t>
            </a:r>
            <a:r>
              <a:rPr lang="en-US" sz="2400" dirty="0"/>
              <a:t>= </a:t>
            </a:r>
            <a:r>
              <a:rPr lang="en-US" sz="2400" dirty="0" smtClean="0"/>
              <a:t>.326.                                                                                                                          </a:t>
            </a:r>
            <a:r>
              <a:rPr lang="en-US" sz="2400" dirty="0" smtClean="0">
                <a:solidFill>
                  <a:srgbClr val="0000FF"/>
                </a:solidFill>
              </a:rPr>
              <a:t>(</a:t>
            </a:r>
            <a:r>
              <a:rPr lang="en-US" sz="2400" dirty="0">
                <a:solidFill>
                  <a:srgbClr val="0000FF"/>
                </a:solidFill>
              </a:rPr>
              <a:t>See Figure 8</a:t>
            </a:r>
            <a:r>
              <a:rPr lang="en-US" sz="2400" dirty="0" smtClean="0">
                <a:solidFill>
                  <a:srgbClr val="0000FF"/>
                </a:solidFill>
              </a:rPr>
              <a:t>).</a:t>
            </a:r>
            <a:endParaRPr lang="en-US" sz="2400" dirty="0" smtClean="0"/>
          </a:p>
          <a:p>
            <a:r>
              <a:rPr lang="en-US" sz="2400" dirty="0" smtClean="0"/>
              <a:t>Significant effect for Class, </a:t>
            </a:r>
            <a:r>
              <a:rPr lang="en-US" sz="2400" i="1" dirty="0"/>
              <a:t>F</a:t>
            </a:r>
            <a:r>
              <a:rPr lang="en-US" sz="2400" dirty="0"/>
              <a:t>(1,43) = </a:t>
            </a:r>
            <a:r>
              <a:rPr lang="en-US" sz="2400" dirty="0" smtClean="0"/>
              <a:t>26.34, </a:t>
            </a:r>
            <a:r>
              <a:rPr lang="en-US" sz="2400" i="1" dirty="0"/>
              <a:t>p</a:t>
            </a:r>
            <a:r>
              <a:rPr lang="en-US" sz="2400" dirty="0"/>
              <a:t> &lt; .05, </a:t>
            </a:r>
            <a:r>
              <a:rPr lang="el-GR" sz="2400" dirty="0"/>
              <a:t>η</a:t>
            </a:r>
            <a:r>
              <a:rPr lang="en-US" sz="2400" baseline="30000" dirty="0"/>
              <a:t>2</a:t>
            </a:r>
            <a:r>
              <a:rPr lang="en-US" sz="2400" i="1" baseline="-25000" dirty="0"/>
              <a:t>p</a:t>
            </a:r>
            <a:r>
              <a:rPr lang="en-US" sz="2400" i="1" dirty="0"/>
              <a:t> </a:t>
            </a:r>
            <a:r>
              <a:rPr lang="en-US" sz="2400" dirty="0"/>
              <a:t>= .</a:t>
            </a:r>
            <a:r>
              <a:rPr lang="en-US" sz="2400" dirty="0" smtClean="0"/>
              <a:t>380.                              </a:t>
            </a:r>
            <a:r>
              <a:rPr lang="en-US" sz="2400" dirty="0" smtClean="0">
                <a:solidFill>
                  <a:srgbClr val="0000FF"/>
                </a:solidFill>
              </a:rPr>
              <a:t>(</a:t>
            </a:r>
            <a:r>
              <a:rPr lang="en-US" sz="2400" dirty="0">
                <a:solidFill>
                  <a:srgbClr val="0000FF"/>
                </a:solidFill>
              </a:rPr>
              <a:t>See Figure </a:t>
            </a:r>
            <a:r>
              <a:rPr lang="en-US" sz="2400" dirty="0" smtClean="0">
                <a:solidFill>
                  <a:srgbClr val="0000FF"/>
                </a:solidFill>
              </a:rPr>
              <a:t>9).</a:t>
            </a:r>
            <a:endParaRPr lang="en-US" sz="2400" dirty="0" smtClean="0"/>
          </a:p>
          <a:p>
            <a:r>
              <a:rPr lang="en-US" sz="2400" dirty="0" smtClean="0"/>
              <a:t>Significant effect for the covariate, </a:t>
            </a:r>
            <a:r>
              <a:rPr lang="en-US" sz="2400" i="1" dirty="0"/>
              <a:t>F</a:t>
            </a:r>
            <a:r>
              <a:rPr lang="en-US" sz="2400" dirty="0"/>
              <a:t>(1,43) = </a:t>
            </a:r>
            <a:r>
              <a:rPr lang="en-US" sz="2400" dirty="0" smtClean="0"/>
              <a:t>35.26, </a:t>
            </a:r>
            <a:r>
              <a:rPr lang="en-US" sz="2400" i="1" dirty="0"/>
              <a:t>p</a:t>
            </a:r>
            <a:r>
              <a:rPr lang="en-US" sz="2400" dirty="0"/>
              <a:t> &lt; .05, </a:t>
            </a:r>
            <a:r>
              <a:rPr lang="el-GR" sz="2400" dirty="0"/>
              <a:t>η</a:t>
            </a:r>
            <a:r>
              <a:rPr lang="en-US" sz="2400" baseline="30000" dirty="0"/>
              <a:t>2</a:t>
            </a:r>
            <a:r>
              <a:rPr lang="en-US" sz="2400" i="1" baseline="-25000" dirty="0"/>
              <a:t>p</a:t>
            </a:r>
            <a:r>
              <a:rPr lang="en-US" sz="2400" i="1" dirty="0"/>
              <a:t> </a:t>
            </a:r>
            <a:r>
              <a:rPr lang="en-US" sz="2400" dirty="0"/>
              <a:t>= </a:t>
            </a:r>
            <a:r>
              <a:rPr lang="en-US" sz="2400" dirty="0" smtClean="0"/>
              <a:t>.451. </a:t>
            </a:r>
          </a:p>
          <a:p>
            <a:endParaRPr lang="en-US" sz="2400" dirty="0"/>
          </a:p>
          <a:p>
            <a:pPr marL="0" indent="0">
              <a:buNone/>
            </a:pPr>
            <a:endParaRPr lang="en-US" sz="2400" dirty="0" smtClean="0"/>
          </a:p>
          <a:p>
            <a:endParaRPr lang="en-US" sz="2400" dirty="0"/>
          </a:p>
        </p:txBody>
      </p:sp>
    </p:spTree>
    <p:extLst>
      <p:ext uri="{BB962C8B-B14F-4D97-AF65-F5344CB8AC3E}">
        <p14:creationId xmlns:p14="http://schemas.microsoft.com/office/powerpoint/2010/main" val="3520925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33167852"/>
              </p:ext>
            </p:extLst>
          </p:nvPr>
        </p:nvGraphicFramePr>
        <p:xfrm>
          <a:off x="2950108" y="1001168"/>
          <a:ext cx="6607708" cy="504588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687212" y="47195"/>
            <a:ext cx="8067273" cy="646331"/>
          </a:xfrm>
          <a:prstGeom prst="rect">
            <a:avLst/>
          </a:prstGeom>
          <a:noFill/>
        </p:spPr>
        <p:txBody>
          <a:bodyPr wrap="none" rtlCol="0">
            <a:spAutoFit/>
          </a:bodyPr>
          <a:lstStyle/>
          <a:p>
            <a:r>
              <a:rPr lang="en-US" b="1" u="sng" dirty="0" smtClean="0">
                <a:solidFill>
                  <a:srgbClr val="0000FF"/>
                </a:solidFill>
                <a:latin typeface="Arial" panose="020B0604020202020204" pitchFamily="34" charset="0"/>
                <a:cs typeface="Arial" panose="020B0604020202020204" pitchFamily="34" charset="0"/>
              </a:rPr>
              <a:t>Figure 7</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and Standard Errors for Percent Correct on the Third Exam</a:t>
            </a:r>
          </a:p>
          <a:p>
            <a:r>
              <a:rPr lang="en-US" dirty="0" smtClean="0">
                <a:latin typeface="Arial" panose="020B0604020202020204" pitchFamily="34" charset="0"/>
                <a:cs typeface="Arial" panose="020B0604020202020204" pitchFamily="34" charset="0"/>
              </a:rPr>
              <a:t>                 for Material Covered or Not Covered in </a:t>
            </a:r>
            <a:r>
              <a:rPr lang="en-US" dirty="0" err="1" smtClean="0">
                <a:latin typeface="Arial" panose="020B0604020202020204" pitchFamily="34" charset="0"/>
                <a:cs typeface="Arial" panose="020B0604020202020204" pitchFamily="34" charset="0"/>
              </a:rPr>
              <a:t>Kahoot</a:t>
            </a:r>
            <a:r>
              <a:rPr lang="en-US" dirty="0" smtClean="0">
                <a:latin typeface="Arial" panose="020B0604020202020204" pitchFamily="34" charset="0"/>
                <a:cs typeface="Arial" panose="020B0604020202020204" pitchFamily="34" charset="0"/>
              </a:rPr>
              <a:t>! Game Shows.</a:t>
            </a:r>
            <a:endParaRPr lang="en-US" b="1" dirty="0">
              <a:latin typeface="Arial" panose="020B0604020202020204" pitchFamily="34" charset="0"/>
              <a:cs typeface="Arial" panose="020B0604020202020204" pitchFamily="34" charset="0"/>
            </a:endParaRPr>
          </a:p>
        </p:txBody>
      </p:sp>
      <p:sp>
        <p:nvSpPr>
          <p:cNvPr id="4" name="TextBox 3"/>
          <p:cNvSpPr txBox="1"/>
          <p:nvPr/>
        </p:nvSpPr>
        <p:spPr>
          <a:xfrm rot="16200000">
            <a:off x="1726148" y="3145607"/>
            <a:ext cx="1915909" cy="369332"/>
          </a:xfrm>
          <a:prstGeom prst="rect">
            <a:avLst/>
          </a:prstGeom>
          <a:noFill/>
        </p:spPr>
        <p:txBody>
          <a:bodyPr wrap="none" rtlCol="0">
            <a:spAutoFit/>
          </a:bodyPr>
          <a:lstStyle/>
          <a:p>
            <a:r>
              <a:rPr lang="en-US" b="1" dirty="0" smtClean="0">
                <a:latin typeface="Arial" panose="020B0604020202020204" pitchFamily="34" charset="0"/>
                <a:cs typeface="Arial" panose="020B0604020202020204" pitchFamily="34" charset="0"/>
              </a:rPr>
              <a:t>Percent Correct</a:t>
            </a:r>
            <a:endParaRPr lang="en-US" b="1" dirty="0">
              <a:latin typeface="Arial" panose="020B0604020202020204" pitchFamily="34" charset="0"/>
              <a:cs typeface="Arial" panose="020B0604020202020204" pitchFamily="34" charset="0"/>
            </a:endParaRPr>
          </a:p>
        </p:txBody>
      </p:sp>
      <p:sp>
        <p:nvSpPr>
          <p:cNvPr id="5" name="TextBox 4"/>
          <p:cNvSpPr txBox="1"/>
          <p:nvPr/>
        </p:nvSpPr>
        <p:spPr>
          <a:xfrm>
            <a:off x="2499436" y="6174023"/>
            <a:ext cx="7096815" cy="369332"/>
          </a:xfrm>
          <a:prstGeom prst="rect">
            <a:avLst/>
          </a:prstGeom>
          <a:noFill/>
        </p:spPr>
        <p:txBody>
          <a:bodyPr wrap="none" rtlCol="0">
            <a:spAutoFit/>
          </a:bodyPr>
          <a:lstStyle/>
          <a:p>
            <a:r>
              <a:rPr lang="en-US" b="1" u="sng" dirty="0" smtClean="0">
                <a:latin typeface="Arial" panose="020B0604020202020204" pitchFamily="34" charset="0"/>
                <a:cs typeface="Arial" panose="020B0604020202020204" pitchFamily="34" charset="0"/>
              </a:rPr>
              <a:t>Note</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are statistically corrected for scores on the first exam.</a:t>
            </a:r>
            <a:endParaRPr lang="en-US"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5521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02179952"/>
              </p:ext>
            </p:extLst>
          </p:nvPr>
        </p:nvGraphicFramePr>
        <p:xfrm>
          <a:off x="2509594" y="974470"/>
          <a:ext cx="7642248" cy="536626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687212" y="47195"/>
            <a:ext cx="8067273" cy="646331"/>
          </a:xfrm>
          <a:prstGeom prst="rect">
            <a:avLst/>
          </a:prstGeom>
          <a:noFill/>
        </p:spPr>
        <p:txBody>
          <a:bodyPr wrap="none" rtlCol="0">
            <a:spAutoFit/>
          </a:bodyPr>
          <a:lstStyle/>
          <a:p>
            <a:r>
              <a:rPr lang="en-US" b="1" u="sng" dirty="0" smtClean="0">
                <a:solidFill>
                  <a:srgbClr val="0000FF"/>
                </a:solidFill>
                <a:latin typeface="Arial" panose="020B0604020202020204" pitchFamily="34" charset="0"/>
                <a:cs typeface="Arial" panose="020B0604020202020204" pitchFamily="34" charset="0"/>
              </a:rPr>
              <a:t>Figure </a:t>
            </a:r>
            <a:r>
              <a:rPr lang="en-US" b="1" u="sng" dirty="0">
                <a:solidFill>
                  <a:srgbClr val="0000FF"/>
                </a:solidFill>
                <a:latin typeface="Arial" panose="020B0604020202020204" pitchFamily="34" charset="0"/>
                <a:cs typeface="Arial" panose="020B0604020202020204" pitchFamily="34" charset="0"/>
              </a:rPr>
              <a:t>8</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and Standard Errors for Percent Correct on the Third Exam</a:t>
            </a:r>
          </a:p>
          <a:p>
            <a:r>
              <a:rPr lang="en-US" dirty="0" smtClean="0">
                <a:latin typeface="Arial" panose="020B0604020202020204" pitchFamily="34" charset="0"/>
                <a:cs typeface="Arial" panose="020B0604020202020204" pitchFamily="34" charset="0"/>
              </a:rPr>
              <a:t>                 for Material Covered or Not Covered in </a:t>
            </a:r>
            <a:r>
              <a:rPr lang="en-US" dirty="0" err="1" smtClean="0">
                <a:latin typeface="Arial" panose="020B0604020202020204" pitchFamily="34" charset="0"/>
                <a:cs typeface="Arial" panose="020B0604020202020204" pitchFamily="34" charset="0"/>
              </a:rPr>
              <a:t>Kahoot</a:t>
            </a:r>
            <a:r>
              <a:rPr lang="en-US" dirty="0" smtClean="0">
                <a:latin typeface="Arial" panose="020B0604020202020204" pitchFamily="34" charset="0"/>
                <a:cs typeface="Arial" panose="020B0604020202020204" pitchFamily="34" charset="0"/>
              </a:rPr>
              <a:t>! Game Shows.</a:t>
            </a:r>
            <a:endParaRPr lang="en-US" b="1" dirty="0">
              <a:latin typeface="Arial" panose="020B0604020202020204" pitchFamily="34" charset="0"/>
              <a:cs typeface="Arial" panose="020B0604020202020204" pitchFamily="34" charset="0"/>
            </a:endParaRPr>
          </a:p>
        </p:txBody>
      </p:sp>
      <p:sp>
        <p:nvSpPr>
          <p:cNvPr id="4" name="TextBox 3"/>
          <p:cNvSpPr txBox="1"/>
          <p:nvPr/>
        </p:nvSpPr>
        <p:spPr>
          <a:xfrm>
            <a:off x="2486088" y="6314187"/>
            <a:ext cx="7096815" cy="369332"/>
          </a:xfrm>
          <a:prstGeom prst="rect">
            <a:avLst/>
          </a:prstGeom>
          <a:noFill/>
        </p:spPr>
        <p:txBody>
          <a:bodyPr wrap="none" rtlCol="0">
            <a:spAutoFit/>
          </a:bodyPr>
          <a:lstStyle/>
          <a:p>
            <a:r>
              <a:rPr lang="en-US" b="1" u="sng" dirty="0" smtClean="0">
                <a:latin typeface="Arial" panose="020B0604020202020204" pitchFamily="34" charset="0"/>
                <a:cs typeface="Arial" panose="020B0604020202020204" pitchFamily="34" charset="0"/>
              </a:rPr>
              <a:t>Note</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are statistically corrected for scores on the first exam.</a:t>
            </a:r>
            <a:endParaRPr lang="en-US" b="1" u="sng" dirty="0">
              <a:latin typeface="Arial" panose="020B0604020202020204" pitchFamily="34" charset="0"/>
              <a:cs typeface="Arial" panose="020B0604020202020204" pitchFamily="34" charset="0"/>
            </a:endParaRPr>
          </a:p>
        </p:txBody>
      </p:sp>
      <p:sp>
        <p:nvSpPr>
          <p:cNvPr id="5" name="TextBox 4"/>
          <p:cNvSpPr txBox="1"/>
          <p:nvPr/>
        </p:nvSpPr>
        <p:spPr>
          <a:xfrm rot="16200000">
            <a:off x="1528134" y="3138932"/>
            <a:ext cx="1915909" cy="369332"/>
          </a:xfrm>
          <a:prstGeom prst="rect">
            <a:avLst/>
          </a:prstGeom>
          <a:noFill/>
        </p:spPr>
        <p:txBody>
          <a:bodyPr wrap="none" rtlCol="0">
            <a:spAutoFit/>
          </a:bodyPr>
          <a:lstStyle/>
          <a:p>
            <a:r>
              <a:rPr lang="en-US" b="1" dirty="0" smtClean="0">
                <a:latin typeface="Arial" panose="020B0604020202020204" pitchFamily="34" charset="0"/>
                <a:cs typeface="Arial" panose="020B0604020202020204" pitchFamily="34" charset="0"/>
              </a:rPr>
              <a:t>Percent Correct</a:t>
            </a:r>
            <a:endParaRPr lang="en-US" b="1" dirty="0">
              <a:latin typeface="Arial" panose="020B0604020202020204" pitchFamily="34" charset="0"/>
              <a:cs typeface="Arial" panose="020B0604020202020204" pitchFamily="34" charset="0"/>
            </a:endParaRPr>
          </a:p>
        </p:txBody>
      </p:sp>
      <p:grpSp>
        <p:nvGrpSpPr>
          <p:cNvPr id="6" name="Group 5"/>
          <p:cNvGrpSpPr/>
          <p:nvPr/>
        </p:nvGrpSpPr>
        <p:grpSpPr>
          <a:xfrm>
            <a:off x="3871182" y="1351181"/>
            <a:ext cx="647782" cy="178403"/>
            <a:chOff x="3564597" y="1429995"/>
            <a:chExt cx="956768" cy="178403"/>
          </a:xfrm>
        </p:grpSpPr>
        <p:cxnSp>
          <p:nvCxnSpPr>
            <p:cNvPr id="7" name="Straight Connector 6"/>
            <p:cNvCxnSpPr/>
            <p:nvPr/>
          </p:nvCxnSpPr>
          <p:spPr>
            <a:xfrm>
              <a:off x="4520713" y="1429995"/>
              <a:ext cx="652" cy="17840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67575" y="1429995"/>
              <a:ext cx="652" cy="17840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564597" y="1429995"/>
              <a:ext cx="95611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TextBox 1"/>
          <p:cNvSpPr txBox="1"/>
          <p:nvPr/>
        </p:nvSpPr>
        <p:spPr>
          <a:xfrm>
            <a:off x="4026439" y="1137951"/>
            <a:ext cx="868640" cy="86335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8704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212" y="47195"/>
            <a:ext cx="8067273" cy="646331"/>
          </a:xfrm>
          <a:prstGeom prst="rect">
            <a:avLst/>
          </a:prstGeom>
          <a:noFill/>
        </p:spPr>
        <p:txBody>
          <a:bodyPr wrap="none" rtlCol="0">
            <a:spAutoFit/>
          </a:bodyPr>
          <a:lstStyle/>
          <a:p>
            <a:r>
              <a:rPr lang="en-US" b="1" u="sng" dirty="0" smtClean="0">
                <a:solidFill>
                  <a:srgbClr val="0000FF"/>
                </a:solidFill>
                <a:latin typeface="Arial" panose="020B0604020202020204" pitchFamily="34" charset="0"/>
                <a:cs typeface="Arial" panose="020B0604020202020204" pitchFamily="34" charset="0"/>
              </a:rPr>
              <a:t>Figure </a:t>
            </a:r>
            <a:r>
              <a:rPr lang="en-US" b="1" u="sng" dirty="0">
                <a:solidFill>
                  <a:srgbClr val="0000FF"/>
                </a:solidFill>
                <a:latin typeface="Arial" panose="020B0604020202020204" pitchFamily="34" charset="0"/>
                <a:cs typeface="Arial" panose="020B0604020202020204" pitchFamily="34" charset="0"/>
              </a:rPr>
              <a:t>9</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and Standard Errors for Percent Correct on the Third Exam</a:t>
            </a:r>
          </a:p>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in PSYC 334 and KINS 238.</a:t>
            </a:r>
            <a:endParaRPr lang="en-US" b="1" dirty="0">
              <a:latin typeface="Arial" panose="020B0604020202020204" pitchFamily="34" charset="0"/>
              <a:cs typeface="Arial" panose="020B0604020202020204" pitchFamily="34" charset="0"/>
            </a:endParaRPr>
          </a:p>
        </p:txBody>
      </p:sp>
      <p:sp>
        <p:nvSpPr>
          <p:cNvPr id="4" name="TextBox 3"/>
          <p:cNvSpPr txBox="1"/>
          <p:nvPr/>
        </p:nvSpPr>
        <p:spPr>
          <a:xfrm rot="16200000">
            <a:off x="1692774" y="2891978"/>
            <a:ext cx="1915909" cy="369332"/>
          </a:xfrm>
          <a:prstGeom prst="rect">
            <a:avLst/>
          </a:prstGeom>
          <a:noFill/>
        </p:spPr>
        <p:txBody>
          <a:bodyPr wrap="none" rtlCol="0">
            <a:spAutoFit/>
          </a:bodyPr>
          <a:lstStyle/>
          <a:p>
            <a:r>
              <a:rPr lang="en-US" b="1" dirty="0" smtClean="0">
                <a:latin typeface="Arial" panose="020B0604020202020204" pitchFamily="34" charset="0"/>
                <a:cs typeface="Arial" panose="020B0604020202020204" pitchFamily="34" charset="0"/>
              </a:rPr>
              <a:t>Percent Correct</a:t>
            </a:r>
            <a:endParaRPr lang="en-US" b="1" dirty="0">
              <a:latin typeface="Arial" panose="020B0604020202020204" pitchFamily="34" charset="0"/>
              <a:cs typeface="Arial" panose="020B0604020202020204" pitchFamily="34" charset="0"/>
            </a:endParaRPr>
          </a:p>
        </p:txBody>
      </p:sp>
      <p:sp>
        <p:nvSpPr>
          <p:cNvPr id="5" name="TextBox 4"/>
          <p:cNvSpPr txBox="1"/>
          <p:nvPr/>
        </p:nvSpPr>
        <p:spPr>
          <a:xfrm>
            <a:off x="2546154" y="5940417"/>
            <a:ext cx="7096815" cy="369332"/>
          </a:xfrm>
          <a:prstGeom prst="rect">
            <a:avLst/>
          </a:prstGeom>
          <a:noFill/>
        </p:spPr>
        <p:txBody>
          <a:bodyPr wrap="none" rtlCol="0">
            <a:spAutoFit/>
          </a:bodyPr>
          <a:lstStyle/>
          <a:p>
            <a:r>
              <a:rPr lang="en-US" b="1" u="sng" dirty="0" smtClean="0">
                <a:latin typeface="Arial" panose="020B0604020202020204" pitchFamily="34" charset="0"/>
                <a:cs typeface="Arial" panose="020B0604020202020204" pitchFamily="34" charset="0"/>
              </a:rPr>
              <a:t>Note</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Means are statistically corrected for scores on the first exam.</a:t>
            </a:r>
            <a:endParaRPr lang="en-US" b="1" u="sng" dirty="0">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4124313411"/>
              </p:ext>
            </p:extLst>
          </p:nvPr>
        </p:nvGraphicFramePr>
        <p:xfrm>
          <a:off x="2950108" y="854331"/>
          <a:ext cx="6614383" cy="49324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5600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400" dirty="0" smtClean="0"/>
              <a:t>Although not the focus of today’s presentation, students enjoy the inclusion of </a:t>
            </a:r>
            <a:r>
              <a:rPr lang="en-US" sz="2400" dirty="0" err="1" smtClean="0"/>
              <a:t>Kahoot</a:t>
            </a:r>
            <a:r>
              <a:rPr lang="en-US" sz="2400" dirty="0" smtClean="0"/>
              <a:t>! games in the classroom.</a:t>
            </a:r>
          </a:p>
          <a:p>
            <a:r>
              <a:rPr lang="en-US" sz="2400" dirty="0" smtClean="0"/>
              <a:t>The games also lead to significant improvements on exams.</a:t>
            </a:r>
          </a:p>
          <a:p>
            <a:r>
              <a:rPr lang="en-US" sz="2400" dirty="0" smtClean="0"/>
              <a:t>Some evidence that generating questions also facilitates recall of information not directly tested in </a:t>
            </a:r>
            <a:r>
              <a:rPr lang="en-US" sz="2400" dirty="0" err="1" smtClean="0"/>
              <a:t>Kahoot</a:t>
            </a:r>
            <a:r>
              <a:rPr lang="en-US" sz="2400" dirty="0" smtClean="0"/>
              <a:t>! </a:t>
            </a:r>
            <a:r>
              <a:rPr lang="en-US" sz="2400" dirty="0"/>
              <a:t>g</a:t>
            </a:r>
            <a:r>
              <a:rPr lang="en-US" sz="2400" dirty="0" smtClean="0"/>
              <a:t>ames.</a:t>
            </a:r>
          </a:p>
          <a:p>
            <a:r>
              <a:rPr lang="en-US" sz="2400" dirty="0" smtClean="0"/>
              <a:t>It is likely that the benefits observed in this study cut across a wide range of game types and formats.</a:t>
            </a:r>
          </a:p>
          <a:p>
            <a:r>
              <a:rPr lang="en-US" sz="2400" dirty="0" smtClean="0"/>
              <a:t>Future research should examine whether there is a dose related effect of question generation, whether essay questions facilitate retention better than multiple choice questions, and whether </a:t>
            </a:r>
            <a:r>
              <a:rPr lang="en-US" sz="2400" dirty="0" err="1" smtClean="0"/>
              <a:t>Kahoot</a:t>
            </a:r>
            <a:r>
              <a:rPr lang="en-US" sz="2400" dirty="0" smtClean="0"/>
              <a:t>! also facilitates retention under different testing formats.</a:t>
            </a:r>
          </a:p>
          <a:p>
            <a:endParaRPr lang="en-US" sz="2400" dirty="0"/>
          </a:p>
          <a:p>
            <a:pPr marL="0" indent="0">
              <a:buNone/>
            </a:pPr>
            <a:endParaRPr lang="en-US" sz="2400" dirty="0" smtClean="0"/>
          </a:p>
          <a:p>
            <a:endParaRPr lang="en-US" sz="2400" dirty="0"/>
          </a:p>
        </p:txBody>
      </p:sp>
    </p:spTree>
    <p:extLst>
      <p:ext uri="{BB962C8B-B14F-4D97-AF65-F5344CB8AC3E}">
        <p14:creationId xmlns:p14="http://schemas.microsoft.com/office/powerpoint/2010/main" val="14334187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704711" y="1405142"/>
            <a:ext cx="10515600" cy="4351338"/>
          </a:xfrm>
        </p:spPr>
        <p:txBody>
          <a:bodyPr>
            <a:noAutofit/>
          </a:bodyPr>
          <a:lstStyle/>
          <a:p>
            <a:pPr marL="169863" indent="-169863">
              <a:buNone/>
            </a:pPr>
            <a:r>
              <a:rPr lang="en-US" sz="1800" dirty="0"/>
              <a:t>Anderson, M. C., Bjork, R. A., &amp; Bjork, E. L. (1994). Remembering can cause forgetting: </a:t>
            </a:r>
            <a:r>
              <a:rPr lang="en-US" sz="1800" dirty="0" smtClean="0"/>
              <a:t>Retrieval </a:t>
            </a:r>
            <a:r>
              <a:rPr lang="en-US" sz="1800" dirty="0"/>
              <a:t>dynamics in long-term memory. </a:t>
            </a:r>
            <a:r>
              <a:rPr lang="en-US" sz="1800" i="1" dirty="0"/>
              <a:t>Journal of Experimental Psychology: </a:t>
            </a:r>
            <a:r>
              <a:rPr lang="en-US" sz="1800" i="1" dirty="0" smtClean="0"/>
              <a:t>Learning</a:t>
            </a:r>
            <a:r>
              <a:rPr lang="en-US" sz="1800" i="1" dirty="0"/>
              <a:t>, Memory, and Cognition</a:t>
            </a:r>
            <a:r>
              <a:rPr lang="en-US" sz="1800" dirty="0"/>
              <a:t>, </a:t>
            </a:r>
            <a:r>
              <a:rPr lang="en-US" sz="1800" i="1" dirty="0"/>
              <a:t>20</a:t>
            </a:r>
            <a:r>
              <a:rPr lang="en-US" sz="1800" dirty="0"/>
              <a:t>(5), 1063-1087. </a:t>
            </a:r>
          </a:p>
          <a:p>
            <a:pPr marL="169863" indent="-169863">
              <a:buNone/>
            </a:pPr>
            <a:r>
              <a:rPr lang="en-US" sz="1800" dirty="0" smtClean="0"/>
              <a:t>Chan</a:t>
            </a:r>
            <a:r>
              <a:rPr lang="en-US" sz="1800" dirty="0"/>
              <a:t>, J. K. (2010). Long-term effects of testing on the recall of </a:t>
            </a:r>
            <a:r>
              <a:rPr lang="en-US" sz="1800" dirty="0" err="1"/>
              <a:t>nontested</a:t>
            </a:r>
            <a:r>
              <a:rPr lang="en-US" sz="1800" dirty="0"/>
              <a:t> materials. </a:t>
            </a:r>
            <a:r>
              <a:rPr lang="en-US" sz="1800" i="1" dirty="0"/>
              <a:t>Memory</a:t>
            </a:r>
            <a:r>
              <a:rPr lang="en-US" sz="1800" dirty="0"/>
              <a:t>, </a:t>
            </a:r>
            <a:r>
              <a:rPr lang="en-US" sz="1800" i="1" dirty="0"/>
              <a:t>18</a:t>
            </a:r>
            <a:r>
              <a:rPr lang="en-US" sz="1800" dirty="0"/>
              <a:t>(1), 49-57.</a:t>
            </a:r>
          </a:p>
          <a:p>
            <a:pPr marL="169863" indent="-169863">
              <a:buNone/>
            </a:pPr>
            <a:r>
              <a:rPr lang="en-US" sz="1800" dirty="0"/>
              <a:t>Glover, J. A. (1989). The “testing” phenomenon: Not gone but nearly forgotten. </a:t>
            </a:r>
            <a:r>
              <a:rPr lang="en-US" sz="1800" i="1" dirty="0"/>
              <a:t>Journal of Educational Psychology</a:t>
            </a:r>
            <a:r>
              <a:rPr lang="en-US" sz="1800" dirty="0"/>
              <a:t>, </a:t>
            </a:r>
            <a:r>
              <a:rPr lang="en-US" sz="1800" i="1" dirty="0"/>
              <a:t>81</a:t>
            </a:r>
            <a:r>
              <a:rPr lang="en-US" sz="1800" dirty="0"/>
              <a:t>, 392-399.</a:t>
            </a:r>
          </a:p>
          <a:p>
            <a:pPr marL="169863" indent="-169863">
              <a:buNone/>
            </a:pPr>
            <a:r>
              <a:rPr lang="en-US" sz="1800" dirty="0" err="1"/>
              <a:t>Hirshman</a:t>
            </a:r>
            <a:r>
              <a:rPr lang="en-US" sz="1800" dirty="0"/>
              <a:t>, E., &amp; Bjork, R. A. (1988). The generation effect: Support for a two-factor theory. </a:t>
            </a:r>
            <a:r>
              <a:rPr lang="en-US" sz="1800" i="1" dirty="0"/>
              <a:t>Journal of Experimental Psychology: Learning, Memory, and Cognition</a:t>
            </a:r>
            <a:r>
              <a:rPr lang="en-US" sz="1800" dirty="0"/>
              <a:t>, </a:t>
            </a:r>
            <a:r>
              <a:rPr lang="en-US" sz="1800" i="1" dirty="0"/>
              <a:t>14</a:t>
            </a:r>
            <a:r>
              <a:rPr lang="en-US" sz="1800" dirty="0"/>
              <a:t>(3), 484-494.</a:t>
            </a:r>
          </a:p>
          <a:p>
            <a:pPr marL="169863" indent="-169863">
              <a:buNone/>
            </a:pPr>
            <a:r>
              <a:rPr lang="en-US" sz="1800" dirty="0" err="1"/>
              <a:t>Karpicke</a:t>
            </a:r>
            <a:r>
              <a:rPr lang="en-US" sz="1800" dirty="0"/>
              <a:t>, J. D., &amp; Blunt, J. R. (2011). Retrieval practice produces more learning than elaborate studying with concept mapping. </a:t>
            </a:r>
            <a:r>
              <a:rPr lang="en-US" sz="1800" i="1" dirty="0"/>
              <a:t>Science</a:t>
            </a:r>
            <a:r>
              <a:rPr lang="en-US" sz="1800" dirty="0"/>
              <a:t>, </a:t>
            </a:r>
            <a:r>
              <a:rPr lang="en-US" sz="1800" i="1" dirty="0"/>
              <a:t>331</a:t>
            </a:r>
            <a:r>
              <a:rPr lang="en-US" sz="1800" dirty="0"/>
              <a:t>(6018), 772-775.</a:t>
            </a:r>
          </a:p>
          <a:p>
            <a:pPr marL="169863" indent="-169863">
              <a:buNone/>
            </a:pPr>
            <a:r>
              <a:rPr lang="en-US" sz="1800" dirty="0"/>
              <a:t>McDaniel, M. A., Anderson, J. L., </a:t>
            </a:r>
            <a:r>
              <a:rPr lang="en-US" sz="1800" dirty="0" err="1"/>
              <a:t>Derbish</a:t>
            </a:r>
            <a:r>
              <a:rPr lang="en-US" sz="1800" dirty="0"/>
              <a:t>, M. H., &amp; </a:t>
            </a:r>
            <a:r>
              <a:rPr lang="en-US" sz="1800" dirty="0" err="1"/>
              <a:t>Morrisette</a:t>
            </a:r>
            <a:r>
              <a:rPr lang="en-US" sz="1800" dirty="0"/>
              <a:t>, N. (2007). Testing the testing effect in the classroom. </a:t>
            </a:r>
            <a:r>
              <a:rPr lang="en-US" sz="1800" i="1" dirty="0"/>
              <a:t>European Journal of Cognitive Psychology</a:t>
            </a:r>
            <a:r>
              <a:rPr lang="en-US" sz="1800" dirty="0"/>
              <a:t>, </a:t>
            </a:r>
            <a:r>
              <a:rPr lang="en-US" sz="1800" i="1" dirty="0"/>
              <a:t>19</a:t>
            </a:r>
            <a:r>
              <a:rPr lang="en-US" sz="1800" dirty="0"/>
              <a:t>(4-5), 494-513.</a:t>
            </a:r>
          </a:p>
          <a:p>
            <a:pPr marL="169863" indent="-169863">
              <a:buNone/>
            </a:pPr>
            <a:r>
              <a:rPr lang="en-US" sz="1800" dirty="0" err="1" smtClean="0"/>
              <a:t>Roediger</a:t>
            </a:r>
            <a:r>
              <a:rPr lang="en-US" sz="1800" dirty="0"/>
              <a:t>, H., &amp; </a:t>
            </a:r>
            <a:r>
              <a:rPr lang="en-US" sz="1800" dirty="0" err="1"/>
              <a:t>Karpicke</a:t>
            </a:r>
            <a:r>
              <a:rPr lang="en-US" sz="1800" dirty="0"/>
              <a:t>, J. D. (2006a). Test-Enhanced Learning: Taking Memory Tests Improves Long-Term Retention. </a:t>
            </a:r>
            <a:r>
              <a:rPr lang="en-US" sz="1800" i="1" dirty="0"/>
              <a:t>Psychological Science</a:t>
            </a:r>
            <a:r>
              <a:rPr lang="en-US" sz="1800" dirty="0"/>
              <a:t>, </a:t>
            </a:r>
            <a:r>
              <a:rPr lang="en-US" sz="1800" i="1" dirty="0"/>
              <a:t>17</a:t>
            </a:r>
            <a:r>
              <a:rPr lang="en-US" sz="1800" dirty="0"/>
              <a:t>(3), 249-255.</a:t>
            </a:r>
          </a:p>
          <a:p>
            <a:pPr marL="169863" indent="-169863">
              <a:buNone/>
            </a:pPr>
            <a:r>
              <a:rPr lang="en-US" sz="1800" dirty="0" err="1"/>
              <a:t>Roediger</a:t>
            </a:r>
            <a:r>
              <a:rPr lang="en-US" sz="1800" dirty="0"/>
              <a:t>, H., &amp; </a:t>
            </a:r>
            <a:r>
              <a:rPr lang="en-US" sz="1800" dirty="0" err="1"/>
              <a:t>Karpicke</a:t>
            </a:r>
            <a:r>
              <a:rPr lang="en-US" sz="1800" dirty="0"/>
              <a:t>, J. D. (2006b). The power of testing memory: Basic research and implications for educational practice. </a:t>
            </a:r>
            <a:r>
              <a:rPr lang="en-US" sz="1800" i="1" dirty="0"/>
              <a:t>Perspectives on Psychological Science</a:t>
            </a:r>
            <a:r>
              <a:rPr lang="en-US" sz="1800" dirty="0"/>
              <a:t>, </a:t>
            </a:r>
            <a:r>
              <a:rPr lang="en-US" sz="1800" i="1" dirty="0"/>
              <a:t>1</a:t>
            </a:r>
            <a:r>
              <a:rPr lang="en-US" sz="1800" dirty="0"/>
              <a:t>(3), 181-210.</a:t>
            </a:r>
          </a:p>
          <a:p>
            <a:pPr marL="169863" indent="-169863">
              <a:buNone/>
            </a:pPr>
            <a:r>
              <a:rPr lang="en-US" sz="1800" dirty="0" err="1"/>
              <a:t>Slamecka</a:t>
            </a:r>
            <a:r>
              <a:rPr lang="en-US" sz="1800" dirty="0"/>
              <a:t>, N. J., &amp; Graf, P. (1978). The generation effect: Delineation of a phenomenon. </a:t>
            </a:r>
            <a:r>
              <a:rPr lang="en-US" sz="1800" i="1" dirty="0"/>
              <a:t>Journal of Experimental Psychology: Human Learning and Memory</a:t>
            </a:r>
            <a:r>
              <a:rPr lang="en-US" sz="1800" dirty="0"/>
              <a:t>, </a:t>
            </a:r>
            <a:r>
              <a:rPr lang="en-US" sz="1800" i="1" dirty="0"/>
              <a:t>4</a:t>
            </a:r>
            <a:r>
              <a:rPr lang="en-US" sz="1800" dirty="0"/>
              <a:t>(6), 592-604.</a:t>
            </a:r>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27190075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704711" y="1784447"/>
            <a:ext cx="10515600" cy="4351338"/>
          </a:xfrm>
        </p:spPr>
        <p:txBody>
          <a:bodyPr>
            <a:noAutofit/>
          </a:bodyPr>
          <a:lstStyle/>
          <a:p>
            <a:pPr marL="169863" indent="-169863">
              <a:buNone/>
            </a:pPr>
            <a:r>
              <a:rPr lang="en-US" dirty="0" smtClean="0"/>
              <a:t>Michael Czuchry, </a:t>
            </a:r>
            <a:r>
              <a:rPr lang="en-US" dirty="0" smtClean="0">
                <a:hlinkClick r:id="rId2"/>
              </a:rPr>
              <a:t>mczuchry@tlu.edu</a:t>
            </a:r>
            <a:endParaRPr lang="en-US" dirty="0" smtClean="0"/>
          </a:p>
          <a:p>
            <a:pPr marL="169863" indent="-169863">
              <a:buNone/>
            </a:pPr>
            <a:endParaRPr lang="en-US" dirty="0"/>
          </a:p>
          <a:p>
            <a:pPr marL="169863" indent="-169863">
              <a:buNone/>
            </a:pPr>
            <a:r>
              <a:rPr lang="en-US" dirty="0" smtClean="0"/>
              <a:t>Tim Kent, </a:t>
            </a:r>
            <a:r>
              <a:rPr lang="en-US" dirty="0" smtClean="0">
                <a:hlinkClick r:id="rId3"/>
              </a:rPr>
              <a:t>tkent@tlu.edu</a:t>
            </a:r>
            <a:endParaRPr lang="en-US" dirty="0" smtClean="0"/>
          </a:p>
          <a:p>
            <a:pPr marL="169863" indent="-169863">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99421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a:grpSpLocks/>
          </p:cNvGrpSpPr>
          <p:nvPr/>
        </p:nvGrpSpPr>
        <p:grpSpPr bwMode="auto">
          <a:xfrm>
            <a:off x="3200400" y="647701"/>
            <a:ext cx="6400800" cy="5818190"/>
            <a:chOff x="1056" y="408"/>
            <a:chExt cx="4032" cy="3665"/>
          </a:xfrm>
        </p:grpSpPr>
        <p:pic>
          <p:nvPicPr>
            <p:cNvPr id="29699" name="Picture 3"/>
            <p:cNvPicPr>
              <a:picLocks noChangeAspect="1" noChangeArrowheads="1"/>
            </p:cNvPicPr>
            <p:nvPr/>
          </p:nvPicPr>
          <p:blipFill>
            <a:blip r:embed="rId3" cstate="print"/>
            <a:srcRect/>
            <a:stretch>
              <a:fillRect/>
            </a:stretch>
          </p:blipFill>
          <p:spPr bwMode="auto">
            <a:xfrm>
              <a:off x="1056" y="408"/>
              <a:ext cx="4032" cy="3432"/>
            </a:xfrm>
            <a:prstGeom prst="rect">
              <a:avLst/>
            </a:prstGeom>
            <a:noFill/>
            <a:ln w="9525">
              <a:noFill/>
              <a:miter lim="800000"/>
              <a:headEnd/>
              <a:tailEnd/>
            </a:ln>
            <a:effectLst/>
          </p:spPr>
        </p:pic>
        <p:sp>
          <p:nvSpPr>
            <p:cNvPr id="29700" name="Text Box 4"/>
            <p:cNvSpPr txBox="1">
              <a:spLocks noChangeArrowheads="1"/>
            </p:cNvSpPr>
            <p:nvPr/>
          </p:nvSpPr>
          <p:spPr bwMode="auto">
            <a:xfrm>
              <a:off x="1872" y="3840"/>
              <a:ext cx="2101" cy="233"/>
            </a:xfrm>
            <a:prstGeom prst="rect">
              <a:avLst/>
            </a:prstGeom>
            <a:noFill/>
            <a:ln w="9525">
              <a:noFill/>
              <a:miter lim="800000"/>
              <a:headEnd/>
              <a:tailEnd/>
            </a:ln>
            <a:effectLst/>
          </p:spPr>
          <p:txBody>
            <a:bodyPr wrap="none">
              <a:spAutoFit/>
            </a:bodyPr>
            <a:lstStyle/>
            <a:p>
              <a:r>
                <a:rPr lang="en-US"/>
                <a:t>(From Roediger &amp; Karpicke, 2006)</a:t>
              </a:r>
            </a:p>
          </p:txBody>
        </p:sp>
      </p:grpSp>
      <p:sp>
        <p:nvSpPr>
          <p:cNvPr id="29701" name="Text Box 5"/>
          <p:cNvSpPr txBox="1">
            <a:spLocks noChangeArrowheads="1"/>
          </p:cNvSpPr>
          <p:nvPr/>
        </p:nvSpPr>
        <p:spPr bwMode="auto">
          <a:xfrm>
            <a:off x="1828803" y="2"/>
            <a:ext cx="4905125" cy="461665"/>
          </a:xfrm>
          <a:prstGeom prst="rect">
            <a:avLst/>
          </a:prstGeom>
          <a:noFill/>
          <a:ln w="9525">
            <a:noFill/>
            <a:miter lim="800000"/>
            <a:headEnd/>
            <a:tailEnd/>
          </a:ln>
          <a:effectLst/>
        </p:spPr>
        <p:txBody>
          <a:bodyPr wrap="none">
            <a:spAutoFit/>
          </a:bodyPr>
          <a:lstStyle/>
          <a:p>
            <a:r>
              <a:rPr lang="en-US" sz="2400" b="1" dirty="0"/>
              <a:t>Testing itself can improve retention…</a:t>
            </a:r>
          </a:p>
        </p:txBody>
      </p:sp>
      <p:sp>
        <p:nvSpPr>
          <p:cNvPr id="29702" name="Text Box 6"/>
          <p:cNvSpPr txBox="1">
            <a:spLocks noChangeArrowheads="1"/>
          </p:cNvSpPr>
          <p:nvPr/>
        </p:nvSpPr>
        <p:spPr bwMode="auto">
          <a:xfrm>
            <a:off x="3641728" y="1804988"/>
            <a:ext cx="184731" cy="369332"/>
          </a:xfrm>
          <a:prstGeom prst="rect">
            <a:avLst/>
          </a:prstGeom>
          <a:noFill/>
          <a:ln w="9525">
            <a:noFill/>
            <a:miter lim="800000"/>
            <a:headEnd/>
            <a:tailEnd/>
          </a:ln>
          <a:effectLst/>
        </p:spPr>
        <p:txBody>
          <a:bodyPr wrap="none">
            <a:spAutoFit/>
          </a:bodyPr>
          <a:lstStyle/>
          <a:p>
            <a:endParaRPr lang="en-US"/>
          </a:p>
        </p:txBody>
      </p:sp>
      <p:sp>
        <p:nvSpPr>
          <p:cNvPr id="29703" name="Text Box 7"/>
          <p:cNvSpPr txBox="1">
            <a:spLocks noChangeArrowheads="1"/>
          </p:cNvSpPr>
          <p:nvPr/>
        </p:nvSpPr>
        <p:spPr bwMode="auto">
          <a:xfrm>
            <a:off x="8229600" y="1373188"/>
            <a:ext cx="1200008" cy="369332"/>
          </a:xfrm>
          <a:prstGeom prst="rect">
            <a:avLst/>
          </a:prstGeom>
          <a:noFill/>
          <a:ln w="9525">
            <a:noFill/>
            <a:miter lim="800000"/>
            <a:headEnd/>
            <a:tailEnd/>
          </a:ln>
          <a:effectLst/>
        </p:spPr>
        <p:txBody>
          <a:bodyPr wrap="none">
            <a:spAutoFit/>
          </a:bodyPr>
          <a:lstStyle/>
          <a:p>
            <a:r>
              <a:rPr lang="en-US"/>
              <a:t>Free Recall</a:t>
            </a:r>
          </a:p>
        </p:txBody>
      </p:sp>
      <p:sp>
        <p:nvSpPr>
          <p:cNvPr id="29704" name="Text Box 8"/>
          <p:cNvSpPr txBox="1">
            <a:spLocks noChangeArrowheads="1"/>
          </p:cNvSpPr>
          <p:nvPr/>
        </p:nvSpPr>
        <p:spPr bwMode="auto">
          <a:xfrm>
            <a:off x="8001003" y="1676401"/>
            <a:ext cx="1501373" cy="369332"/>
          </a:xfrm>
          <a:prstGeom prst="rect">
            <a:avLst/>
          </a:prstGeom>
          <a:noFill/>
          <a:ln w="9525">
            <a:noFill/>
            <a:miter lim="800000"/>
            <a:headEnd/>
            <a:tailEnd/>
          </a:ln>
          <a:effectLst/>
        </p:spPr>
        <p:txBody>
          <a:bodyPr wrap="none">
            <a:spAutoFit/>
          </a:bodyPr>
          <a:lstStyle/>
          <a:p>
            <a:r>
              <a:rPr lang="en-US" dirty="0"/>
              <a:t>(No feedback)</a:t>
            </a:r>
          </a:p>
        </p:txBody>
      </p:sp>
    </p:spTree>
    <p:extLst>
      <p:ext uri="{BB962C8B-B14F-4D97-AF65-F5344CB8AC3E}">
        <p14:creationId xmlns:p14="http://schemas.microsoft.com/office/powerpoint/2010/main" val="332183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wipe(left)">
                                      <p:cBhvr>
                                        <p:cTn id="7" dur="500"/>
                                        <p:tgtEl>
                                          <p:spTgt spid="297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4"/>
                                        </p:tgtEl>
                                        <p:attrNameLst>
                                          <p:attrName>style.visibility</p:attrName>
                                        </p:attrNameLst>
                                      </p:cBhvr>
                                      <p:to>
                                        <p:strVal val="visible"/>
                                      </p:to>
                                    </p:set>
                                    <p:animEffect transition="in" filter="wipe(left)">
                                      <p:cBhvr>
                                        <p:cTn id="12" dur="5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P spid="2970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438402" y="4876801"/>
            <a:ext cx="6827062" cy="369332"/>
          </a:xfrm>
          <a:prstGeom prst="rect">
            <a:avLst/>
          </a:prstGeom>
          <a:noFill/>
          <a:ln w="9525">
            <a:noFill/>
            <a:miter lim="800000"/>
            <a:headEnd/>
            <a:tailEnd/>
          </a:ln>
          <a:effectLst/>
        </p:spPr>
        <p:txBody>
          <a:bodyPr wrap="none">
            <a:spAutoFit/>
          </a:bodyPr>
          <a:lstStyle/>
          <a:p>
            <a:pPr>
              <a:buFontTx/>
              <a:buChar char="•"/>
            </a:pPr>
            <a:r>
              <a:rPr lang="en-US"/>
              <a:t>  Free recall testing with no feedback increased retention 1 week later</a:t>
            </a:r>
          </a:p>
        </p:txBody>
      </p:sp>
      <p:grpSp>
        <p:nvGrpSpPr>
          <p:cNvPr id="31747" name="Group 3"/>
          <p:cNvGrpSpPr>
            <a:grpSpLocks/>
          </p:cNvGrpSpPr>
          <p:nvPr/>
        </p:nvGrpSpPr>
        <p:grpSpPr bwMode="auto">
          <a:xfrm>
            <a:off x="3886202" y="228601"/>
            <a:ext cx="4724400" cy="4484690"/>
            <a:chOff x="1488" y="144"/>
            <a:chExt cx="2976" cy="2825"/>
          </a:xfrm>
        </p:grpSpPr>
        <p:pic>
          <p:nvPicPr>
            <p:cNvPr id="31748" name="Picture 4"/>
            <p:cNvPicPr>
              <a:picLocks noChangeAspect="1" noChangeArrowheads="1"/>
            </p:cNvPicPr>
            <p:nvPr/>
          </p:nvPicPr>
          <p:blipFill>
            <a:blip r:embed="rId3" cstate="print"/>
            <a:srcRect/>
            <a:stretch>
              <a:fillRect/>
            </a:stretch>
          </p:blipFill>
          <p:spPr bwMode="auto">
            <a:xfrm>
              <a:off x="1488" y="144"/>
              <a:ext cx="2976" cy="2525"/>
            </a:xfrm>
            <a:prstGeom prst="rect">
              <a:avLst/>
            </a:prstGeom>
            <a:noFill/>
            <a:ln w="9525">
              <a:noFill/>
              <a:miter lim="800000"/>
              <a:headEnd/>
              <a:tailEnd/>
            </a:ln>
            <a:effectLst/>
          </p:spPr>
        </p:pic>
        <p:sp>
          <p:nvSpPr>
            <p:cNvPr id="31749" name="Rectangle 5"/>
            <p:cNvSpPr>
              <a:spLocks noChangeArrowheads="1"/>
            </p:cNvSpPr>
            <p:nvPr/>
          </p:nvSpPr>
          <p:spPr bwMode="auto">
            <a:xfrm>
              <a:off x="1920" y="2736"/>
              <a:ext cx="2101" cy="233"/>
            </a:xfrm>
            <a:prstGeom prst="rect">
              <a:avLst/>
            </a:prstGeom>
            <a:noFill/>
            <a:ln w="9525">
              <a:noFill/>
              <a:miter lim="800000"/>
              <a:headEnd/>
              <a:tailEnd/>
            </a:ln>
            <a:effectLst/>
          </p:spPr>
          <p:txBody>
            <a:bodyPr wrap="none">
              <a:spAutoFit/>
            </a:bodyPr>
            <a:lstStyle/>
            <a:p>
              <a:r>
                <a:rPr lang="en-US"/>
                <a:t>(From Roediger &amp; Karpicke, 2006)</a:t>
              </a:r>
            </a:p>
          </p:txBody>
        </p:sp>
      </p:grpSp>
      <p:sp>
        <p:nvSpPr>
          <p:cNvPr id="31750" name="Text Box 6"/>
          <p:cNvSpPr txBox="1">
            <a:spLocks noChangeArrowheads="1"/>
          </p:cNvSpPr>
          <p:nvPr/>
        </p:nvSpPr>
        <p:spPr bwMode="auto">
          <a:xfrm>
            <a:off x="2438402" y="5348291"/>
            <a:ext cx="7738722" cy="646331"/>
          </a:xfrm>
          <a:prstGeom prst="rect">
            <a:avLst/>
          </a:prstGeom>
          <a:noFill/>
          <a:ln w="9525">
            <a:noFill/>
            <a:miter lim="800000"/>
            <a:headEnd/>
            <a:tailEnd/>
          </a:ln>
          <a:effectLst/>
        </p:spPr>
        <p:txBody>
          <a:bodyPr wrap="none">
            <a:spAutoFit/>
          </a:bodyPr>
          <a:lstStyle/>
          <a:p>
            <a:pPr>
              <a:buFontTx/>
              <a:buChar char="•"/>
            </a:pPr>
            <a:r>
              <a:rPr lang="en-US" dirty="0"/>
              <a:t>  Participants who reread materials were more confident they would remember</a:t>
            </a:r>
          </a:p>
          <a:p>
            <a:r>
              <a:rPr lang="en-US" dirty="0"/>
              <a:t>   </a:t>
            </a:r>
            <a:r>
              <a:rPr lang="en-US" dirty="0" smtClean="0"/>
              <a:t> information </a:t>
            </a:r>
            <a:r>
              <a:rPr lang="en-US" dirty="0"/>
              <a:t>one week later, but remembered the least</a:t>
            </a:r>
          </a:p>
        </p:txBody>
      </p:sp>
    </p:spTree>
    <p:extLst>
      <p:ext uri="{BB962C8B-B14F-4D97-AF65-F5344CB8AC3E}">
        <p14:creationId xmlns:p14="http://schemas.microsoft.com/office/powerpoint/2010/main" val="78379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600200" y="457200"/>
            <a:ext cx="8991600" cy="3160964"/>
          </a:xfrm>
          <a:prstGeom prst="rect">
            <a:avLst/>
          </a:prstGeom>
          <a:noFill/>
          <a:ln w="9525">
            <a:noFill/>
            <a:miter lim="800000"/>
            <a:headEnd/>
            <a:tailEnd/>
          </a:ln>
        </p:spPr>
      </p:pic>
      <p:sp>
        <p:nvSpPr>
          <p:cNvPr id="3" name="TextBox 2"/>
          <p:cNvSpPr txBox="1"/>
          <p:nvPr/>
        </p:nvSpPr>
        <p:spPr>
          <a:xfrm>
            <a:off x="4419600" y="3810000"/>
            <a:ext cx="2855782" cy="369332"/>
          </a:xfrm>
          <a:prstGeom prst="rect">
            <a:avLst/>
          </a:prstGeom>
          <a:noFill/>
        </p:spPr>
        <p:txBody>
          <a:bodyPr wrap="none" rtlCol="0">
            <a:spAutoFit/>
          </a:bodyPr>
          <a:lstStyle/>
          <a:p>
            <a:r>
              <a:rPr lang="en-US" dirty="0"/>
              <a:t>From </a:t>
            </a:r>
            <a:r>
              <a:rPr lang="en-US" dirty="0" err="1"/>
              <a:t>Karpicke</a:t>
            </a:r>
            <a:r>
              <a:rPr lang="en-US" dirty="0"/>
              <a:t> &amp; Blunt, 2011</a:t>
            </a:r>
          </a:p>
        </p:txBody>
      </p:sp>
      <p:sp>
        <p:nvSpPr>
          <p:cNvPr id="4" name="TextBox 3"/>
          <p:cNvSpPr txBox="1"/>
          <p:nvPr/>
        </p:nvSpPr>
        <p:spPr>
          <a:xfrm>
            <a:off x="1752600" y="4791672"/>
            <a:ext cx="8915400" cy="1754327"/>
          </a:xfrm>
          <a:prstGeom prst="rect">
            <a:avLst/>
          </a:prstGeom>
          <a:noFill/>
        </p:spPr>
        <p:txBody>
          <a:bodyPr wrap="square" rtlCol="0">
            <a:spAutoFit/>
          </a:bodyPr>
          <a:lstStyle/>
          <a:p>
            <a:pPr>
              <a:buFontTx/>
              <a:buChar char="•"/>
            </a:pPr>
            <a:r>
              <a:rPr lang="en-US" dirty="0"/>
              <a:t> Engaging in free recall, compared to study, repeated study ,or concept mapping, </a:t>
            </a:r>
          </a:p>
          <a:p>
            <a:r>
              <a:rPr lang="en-US" dirty="0"/>
              <a:t>  improved memory one week later for both verbatim and inference questions, but </a:t>
            </a:r>
          </a:p>
          <a:p>
            <a:r>
              <a:rPr lang="en-US" dirty="0"/>
              <a:t>  students were wrong about their prediction for how they would do.</a:t>
            </a:r>
          </a:p>
          <a:p>
            <a:pPr>
              <a:buFontTx/>
              <a:buChar char="•"/>
            </a:pPr>
            <a:endParaRPr lang="en-US" dirty="0"/>
          </a:p>
          <a:p>
            <a:pPr>
              <a:buFontTx/>
              <a:buChar char="•"/>
            </a:pPr>
            <a:r>
              <a:rPr lang="en-US" dirty="0"/>
              <a:t> Stresses the importance of retrieval practice over encoding</a:t>
            </a:r>
          </a:p>
          <a:p>
            <a:endParaRPr lang="en-US" dirty="0"/>
          </a:p>
        </p:txBody>
      </p:sp>
      <p:sp>
        <p:nvSpPr>
          <p:cNvPr id="5" name="TextBox 4"/>
          <p:cNvSpPr txBox="1"/>
          <p:nvPr/>
        </p:nvSpPr>
        <p:spPr>
          <a:xfrm>
            <a:off x="2636773" y="4267200"/>
            <a:ext cx="6507231" cy="369332"/>
          </a:xfrm>
          <a:prstGeom prst="rect">
            <a:avLst/>
          </a:prstGeom>
          <a:noFill/>
        </p:spPr>
        <p:txBody>
          <a:bodyPr wrap="none" rtlCol="0">
            <a:spAutoFit/>
          </a:bodyPr>
          <a:lstStyle/>
          <a:p>
            <a:r>
              <a:rPr lang="en-US" dirty="0"/>
              <a:t>Actual Memory (Panels A &amp; B) and Predicted Performance (Panel C)</a:t>
            </a:r>
          </a:p>
        </p:txBody>
      </p:sp>
      <p:sp>
        <p:nvSpPr>
          <p:cNvPr id="6" name="Text Box 5"/>
          <p:cNvSpPr txBox="1">
            <a:spLocks noChangeArrowheads="1"/>
          </p:cNvSpPr>
          <p:nvPr/>
        </p:nvSpPr>
        <p:spPr bwMode="auto">
          <a:xfrm>
            <a:off x="1828802" y="2"/>
            <a:ext cx="7329314" cy="461665"/>
          </a:xfrm>
          <a:prstGeom prst="rect">
            <a:avLst/>
          </a:prstGeom>
          <a:noFill/>
          <a:ln w="9525">
            <a:noFill/>
            <a:miter lim="800000"/>
            <a:headEnd/>
            <a:tailEnd/>
          </a:ln>
          <a:effectLst/>
        </p:spPr>
        <p:txBody>
          <a:bodyPr wrap="none">
            <a:spAutoFit/>
          </a:bodyPr>
          <a:lstStyle/>
          <a:p>
            <a:r>
              <a:rPr lang="en-US" sz="2400" b="1" dirty="0"/>
              <a:t>Retrieval practice appears to be particularly important…</a:t>
            </a:r>
          </a:p>
        </p:txBody>
      </p:sp>
    </p:spTree>
    <p:extLst>
      <p:ext uri="{BB962C8B-B14F-4D97-AF65-F5344CB8AC3E}">
        <p14:creationId xmlns:p14="http://schemas.microsoft.com/office/powerpoint/2010/main" val="3998322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Prior Work on Games in the Classroom</a:t>
            </a:r>
            <a:endParaRPr lang="en-US" dirty="0"/>
          </a:p>
        </p:txBody>
      </p:sp>
      <p:sp>
        <p:nvSpPr>
          <p:cNvPr id="3" name="Content Placeholder 2"/>
          <p:cNvSpPr>
            <a:spLocks noGrp="1"/>
          </p:cNvSpPr>
          <p:nvPr>
            <p:ph idx="1"/>
          </p:nvPr>
        </p:nvSpPr>
        <p:spPr/>
        <p:txBody>
          <a:bodyPr>
            <a:normAutofit/>
          </a:bodyPr>
          <a:lstStyle/>
          <a:p>
            <a:r>
              <a:rPr lang="en-US" sz="2400" dirty="0" smtClean="0"/>
              <a:t>Examining the potential benefits of testing through game shows, and of generation through creation of questions, revealed that generation was particularly beneficial to students with lower expected performance </a:t>
            </a:r>
            <a:r>
              <a:rPr lang="en-US" sz="2400" dirty="0"/>
              <a:t>(Kent &amp; Czuchry, 2011</a:t>
            </a:r>
            <a:r>
              <a:rPr lang="en-US" sz="2400" dirty="0" smtClean="0"/>
              <a:t>). </a:t>
            </a:r>
          </a:p>
          <a:p>
            <a:endParaRPr lang="en-US" sz="2400" dirty="0"/>
          </a:p>
        </p:txBody>
      </p:sp>
    </p:spTree>
    <p:extLst>
      <p:ext uri="{BB962C8B-B14F-4D97-AF65-F5344CB8AC3E}">
        <p14:creationId xmlns:p14="http://schemas.microsoft.com/office/powerpoint/2010/main" val="4113389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
            <a:ext cx="9309182" cy="1143000"/>
          </a:xfrm>
        </p:spPr>
        <p:txBody>
          <a:bodyPr>
            <a:normAutofit fontScale="90000"/>
          </a:bodyPr>
          <a:lstStyle/>
          <a:p>
            <a:pPr algn="l"/>
            <a:r>
              <a:rPr lang="en-US" sz="2400" b="1" dirty="0"/>
              <a:t/>
            </a:r>
            <a:br>
              <a:rPr lang="en-US" sz="2400" b="1" dirty="0"/>
            </a:br>
            <a:r>
              <a:rPr lang="en-US" sz="2400" b="1" u="sng" dirty="0">
                <a:latin typeface="Arial" panose="020B0604020202020204" pitchFamily="34" charset="0"/>
                <a:cs typeface="Arial" panose="020B0604020202020204" pitchFamily="34" charset="0"/>
              </a:rPr>
              <a:t>Figure </a:t>
            </a:r>
            <a:r>
              <a:rPr lang="en-US" sz="2400" b="1" u="sng" dirty="0" smtClean="0">
                <a:latin typeface="Arial" panose="020B0604020202020204" pitchFamily="34" charset="0"/>
                <a:cs typeface="Arial" panose="020B0604020202020204" pitchFamily="34" charset="0"/>
              </a:rPr>
              <a:t>1</a:t>
            </a:r>
            <a:r>
              <a:rPr lang="en-US" sz="2400" b="1" dirty="0" smtClean="0"/>
              <a:t>. </a:t>
            </a:r>
            <a:r>
              <a:rPr lang="en-US" sz="2400" dirty="0" smtClean="0">
                <a:latin typeface="Arial" panose="020B0604020202020204" pitchFamily="34" charset="0"/>
                <a:cs typeface="Arial" panose="020B0604020202020204" pitchFamily="34" charset="0"/>
              </a:rPr>
              <a:t>Mean </a:t>
            </a:r>
            <a:r>
              <a:rPr lang="en-US" sz="2400" dirty="0">
                <a:latin typeface="Arial" panose="020B0604020202020204" pitchFamily="34" charset="0"/>
                <a:cs typeface="Arial" panose="020B0604020202020204" pitchFamily="34" charset="0"/>
              </a:rPr>
              <a:t>Percent Correct </a:t>
            </a:r>
            <a:r>
              <a:rPr lang="en-US" sz="2400" dirty="0" smtClean="0">
                <a:latin typeface="Arial" panose="020B0604020202020204" pitchFamily="34" charset="0"/>
                <a:cs typeface="Arial" panose="020B0604020202020204" pitchFamily="34" charset="0"/>
              </a:rPr>
              <a:t>For </a:t>
            </a:r>
            <a:r>
              <a:rPr lang="en-US" sz="2400" dirty="0">
                <a:latin typeface="Arial" panose="020B0604020202020204" pitchFamily="34" charset="0"/>
                <a:cs typeface="Arial" panose="020B0604020202020204" pitchFamily="34" charset="0"/>
              </a:rPr>
              <a:t>Midterm Exam Scores Blocked By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Student </a:t>
            </a:r>
            <a:r>
              <a:rPr lang="en-US" sz="2400" dirty="0">
                <a:latin typeface="Arial" panose="020B0604020202020204" pitchFamily="34" charset="0"/>
                <a:cs typeface="Arial" panose="020B0604020202020204" pitchFamily="34" charset="0"/>
              </a:rPr>
              <a:t>Ability And Generate </a:t>
            </a:r>
            <a:r>
              <a:rPr lang="en-US" sz="2400" dirty="0" smtClean="0">
                <a:latin typeface="Arial" panose="020B0604020202020204" pitchFamily="34" charset="0"/>
                <a:cs typeface="Arial" panose="020B0604020202020204" pitchFamily="34" charset="0"/>
              </a:rPr>
              <a:t>Questions (Kent &amp; Czuchry, </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2011).</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10" name="TextBox 9"/>
          <p:cNvSpPr txBox="1"/>
          <p:nvPr/>
        </p:nvSpPr>
        <p:spPr>
          <a:xfrm>
            <a:off x="2471089" y="5722059"/>
            <a:ext cx="7645876" cy="400110"/>
          </a:xfrm>
          <a:prstGeom prst="rect">
            <a:avLst/>
          </a:prstGeom>
          <a:noFill/>
        </p:spPr>
        <p:txBody>
          <a:bodyPr wrap="none" rtlCol="0">
            <a:spAutoFit/>
          </a:bodyPr>
          <a:lstStyle/>
          <a:p>
            <a:r>
              <a:rPr lang="en-US" sz="2000" b="1" dirty="0" smtClean="0"/>
              <a:t>Expected Student Performance Based on Standardized SAT/ACT Scores</a:t>
            </a:r>
            <a:endParaRPr lang="en-US" sz="2000" b="1" dirty="0"/>
          </a:p>
        </p:txBody>
      </p:sp>
      <p:sp>
        <p:nvSpPr>
          <p:cNvPr id="11" name="TextBox 10"/>
          <p:cNvSpPr txBox="1"/>
          <p:nvPr/>
        </p:nvSpPr>
        <p:spPr>
          <a:xfrm rot="16200000">
            <a:off x="1493676" y="2936434"/>
            <a:ext cx="1832361" cy="400110"/>
          </a:xfrm>
          <a:prstGeom prst="rect">
            <a:avLst/>
          </a:prstGeom>
          <a:noFill/>
        </p:spPr>
        <p:txBody>
          <a:bodyPr wrap="none" rtlCol="0">
            <a:spAutoFit/>
          </a:bodyPr>
          <a:lstStyle/>
          <a:p>
            <a:r>
              <a:rPr lang="en-US" sz="2000" b="1" dirty="0"/>
              <a:t>Percent Correct</a:t>
            </a:r>
          </a:p>
        </p:txBody>
      </p:sp>
      <p:sp>
        <p:nvSpPr>
          <p:cNvPr id="14" name="Rectangle 13"/>
          <p:cNvSpPr/>
          <p:nvPr/>
        </p:nvSpPr>
        <p:spPr>
          <a:xfrm>
            <a:off x="6096000" y="1981200"/>
            <a:ext cx="609600" cy="152400"/>
          </a:xfrm>
          <a:prstGeom prst="rect">
            <a:avLst/>
          </a:prstGeom>
          <a:solidFill>
            <a:srgbClr val="FFFFFF"/>
          </a:solidFill>
          <a:ln>
            <a:solidFill>
              <a:srgbClr val="FFFFFF"/>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6" name="Rectangle 15"/>
          <p:cNvSpPr/>
          <p:nvPr/>
        </p:nvSpPr>
        <p:spPr>
          <a:xfrm>
            <a:off x="8305800" y="1676400"/>
            <a:ext cx="838200" cy="1524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Chart 17"/>
          <p:cNvGraphicFramePr/>
          <p:nvPr/>
        </p:nvGraphicFramePr>
        <p:xfrm>
          <a:off x="2971800" y="1524000"/>
          <a:ext cx="68580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19" name="TextBox 18"/>
          <p:cNvSpPr txBox="1"/>
          <p:nvPr/>
        </p:nvSpPr>
        <p:spPr>
          <a:xfrm>
            <a:off x="9067801" y="2667000"/>
            <a:ext cx="1257395" cy="707886"/>
          </a:xfrm>
          <a:prstGeom prst="rect">
            <a:avLst/>
          </a:prstGeom>
          <a:noFill/>
        </p:spPr>
        <p:txBody>
          <a:bodyPr wrap="none" rtlCol="0">
            <a:spAutoFit/>
          </a:bodyPr>
          <a:lstStyle/>
          <a:p>
            <a:r>
              <a:rPr lang="en-US" sz="2000" b="1" dirty="0"/>
              <a:t>Generate</a:t>
            </a:r>
          </a:p>
          <a:p>
            <a:r>
              <a:rPr lang="en-US" sz="2000" b="1" dirty="0"/>
              <a:t>Questions</a:t>
            </a:r>
          </a:p>
        </p:txBody>
      </p:sp>
      <p:sp>
        <p:nvSpPr>
          <p:cNvPr id="21" name="Rectangle 20"/>
          <p:cNvSpPr/>
          <p:nvPr/>
        </p:nvSpPr>
        <p:spPr>
          <a:xfrm>
            <a:off x="4038600" y="5486400"/>
            <a:ext cx="4876800" cy="2286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4191001" y="5410200"/>
            <a:ext cx="568489" cy="369332"/>
          </a:xfrm>
          <a:prstGeom prst="rect">
            <a:avLst/>
          </a:prstGeom>
          <a:noFill/>
        </p:spPr>
        <p:txBody>
          <a:bodyPr wrap="none" rtlCol="0">
            <a:spAutoFit/>
          </a:bodyPr>
          <a:lstStyle/>
          <a:p>
            <a:r>
              <a:rPr lang="en-US" dirty="0"/>
              <a:t>Low</a:t>
            </a:r>
          </a:p>
        </p:txBody>
      </p:sp>
      <p:sp>
        <p:nvSpPr>
          <p:cNvPr id="22" name="TextBox 21"/>
          <p:cNvSpPr txBox="1"/>
          <p:nvPr/>
        </p:nvSpPr>
        <p:spPr>
          <a:xfrm>
            <a:off x="5791200" y="5410200"/>
            <a:ext cx="1005654" cy="369332"/>
          </a:xfrm>
          <a:prstGeom prst="rect">
            <a:avLst/>
          </a:prstGeom>
          <a:noFill/>
        </p:spPr>
        <p:txBody>
          <a:bodyPr wrap="none" rtlCol="0">
            <a:spAutoFit/>
          </a:bodyPr>
          <a:lstStyle/>
          <a:p>
            <a:r>
              <a:rPr lang="en-US" dirty="0"/>
              <a:t>Medium</a:t>
            </a:r>
          </a:p>
        </p:txBody>
      </p:sp>
      <p:sp>
        <p:nvSpPr>
          <p:cNvPr id="23" name="TextBox 22"/>
          <p:cNvSpPr txBox="1"/>
          <p:nvPr/>
        </p:nvSpPr>
        <p:spPr>
          <a:xfrm>
            <a:off x="7772400" y="5410200"/>
            <a:ext cx="612668" cy="369332"/>
          </a:xfrm>
          <a:prstGeom prst="rect">
            <a:avLst/>
          </a:prstGeom>
          <a:noFill/>
        </p:spPr>
        <p:txBody>
          <a:bodyPr wrap="none" rtlCol="0">
            <a:spAutoFit/>
          </a:bodyPr>
          <a:lstStyle/>
          <a:p>
            <a:r>
              <a:rPr lang="en-US" dirty="0"/>
              <a:t>High</a:t>
            </a:r>
          </a:p>
        </p:txBody>
      </p:sp>
      <p:sp>
        <p:nvSpPr>
          <p:cNvPr id="24" name="Rectangle 23"/>
          <p:cNvSpPr/>
          <p:nvPr/>
        </p:nvSpPr>
        <p:spPr>
          <a:xfrm>
            <a:off x="9448800" y="3505200"/>
            <a:ext cx="533400" cy="4572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9372600" y="3288268"/>
            <a:ext cx="455574" cy="369332"/>
          </a:xfrm>
          <a:prstGeom prst="rect">
            <a:avLst/>
          </a:prstGeom>
          <a:noFill/>
        </p:spPr>
        <p:txBody>
          <a:bodyPr wrap="none" rtlCol="0">
            <a:spAutoFit/>
          </a:bodyPr>
          <a:lstStyle/>
          <a:p>
            <a:r>
              <a:rPr lang="en-US" dirty="0"/>
              <a:t>No</a:t>
            </a:r>
          </a:p>
        </p:txBody>
      </p:sp>
      <p:sp>
        <p:nvSpPr>
          <p:cNvPr id="26" name="TextBox 25"/>
          <p:cNvSpPr txBox="1"/>
          <p:nvPr/>
        </p:nvSpPr>
        <p:spPr>
          <a:xfrm>
            <a:off x="9372600" y="3551084"/>
            <a:ext cx="485518" cy="369332"/>
          </a:xfrm>
          <a:prstGeom prst="rect">
            <a:avLst/>
          </a:prstGeom>
          <a:noFill/>
        </p:spPr>
        <p:txBody>
          <a:bodyPr wrap="none" rtlCol="0">
            <a:spAutoFit/>
          </a:bodyPr>
          <a:lstStyle/>
          <a:p>
            <a:r>
              <a:rPr lang="en-US" dirty="0"/>
              <a:t>Yes</a:t>
            </a:r>
          </a:p>
        </p:txBody>
      </p:sp>
      <p:sp>
        <p:nvSpPr>
          <p:cNvPr id="28" name="Rectangle 27"/>
          <p:cNvSpPr/>
          <p:nvPr/>
        </p:nvSpPr>
        <p:spPr>
          <a:xfrm>
            <a:off x="2971800" y="1371600"/>
            <a:ext cx="381000" cy="41148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3115956" y="5181600"/>
            <a:ext cx="313044" cy="369332"/>
          </a:xfrm>
          <a:prstGeom prst="rect">
            <a:avLst/>
          </a:prstGeom>
          <a:noFill/>
        </p:spPr>
        <p:txBody>
          <a:bodyPr wrap="none" rtlCol="0">
            <a:spAutoFit/>
          </a:bodyPr>
          <a:lstStyle/>
          <a:p>
            <a:r>
              <a:rPr lang="en-US" dirty="0"/>
              <a:t>0</a:t>
            </a:r>
          </a:p>
        </p:txBody>
      </p:sp>
      <p:sp>
        <p:nvSpPr>
          <p:cNvPr id="29" name="TextBox 28"/>
          <p:cNvSpPr txBox="1"/>
          <p:nvPr/>
        </p:nvSpPr>
        <p:spPr>
          <a:xfrm>
            <a:off x="2971800" y="4814996"/>
            <a:ext cx="418704" cy="369332"/>
          </a:xfrm>
          <a:prstGeom prst="rect">
            <a:avLst/>
          </a:prstGeom>
          <a:noFill/>
        </p:spPr>
        <p:txBody>
          <a:bodyPr wrap="none" rtlCol="0">
            <a:spAutoFit/>
          </a:bodyPr>
          <a:lstStyle/>
          <a:p>
            <a:r>
              <a:rPr lang="en-US" dirty="0"/>
              <a:t>10</a:t>
            </a:r>
          </a:p>
        </p:txBody>
      </p:sp>
      <p:sp>
        <p:nvSpPr>
          <p:cNvPr id="30" name="TextBox 29"/>
          <p:cNvSpPr txBox="1"/>
          <p:nvPr/>
        </p:nvSpPr>
        <p:spPr>
          <a:xfrm>
            <a:off x="2971800" y="4448392"/>
            <a:ext cx="418704" cy="369332"/>
          </a:xfrm>
          <a:prstGeom prst="rect">
            <a:avLst/>
          </a:prstGeom>
          <a:noFill/>
        </p:spPr>
        <p:txBody>
          <a:bodyPr wrap="none" rtlCol="0">
            <a:spAutoFit/>
          </a:bodyPr>
          <a:lstStyle/>
          <a:p>
            <a:r>
              <a:rPr lang="en-US" dirty="0"/>
              <a:t>20</a:t>
            </a:r>
          </a:p>
        </p:txBody>
      </p:sp>
      <p:sp>
        <p:nvSpPr>
          <p:cNvPr id="31" name="TextBox 30"/>
          <p:cNvSpPr txBox="1"/>
          <p:nvPr/>
        </p:nvSpPr>
        <p:spPr>
          <a:xfrm>
            <a:off x="2971800" y="4081788"/>
            <a:ext cx="418704" cy="369332"/>
          </a:xfrm>
          <a:prstGeom prst="rect">
            <a:avLst/>
          </a:prstGeom>
          <a:noFill/>
        </p:spPr>
        <p:txBody>
          <a:bodyPr wrap="none" rtlCol="0">
            <a:spAutoFit/>
          </a:bodyPr>
          <a:lstStyle/>
          <a:p>
            <a:r>
              <a:rPr lang="en-US" dirty="0"/>
              <a:t>30</a:t>
            </a:r>
          </a:p>
        </p:txBody>
      </p:sp>
      <p:sp>
        <p:nvSpPr>
          <p:cNvPr id="32" name="TextBox 31"/>
          <p:cNvSpPr txBox="1"/>
          <p:nvPr/>
        </p:nvSpPr>
        <p:spPr>
          <a:xfrm>
            <a:off x="2971800" y="3715184"/>
            <a:ext cx="418704" cy="369332"/>
          </a:xfrm>
          <a:prstGeom prst="rect">
            <a:avLst/>
          </a:prstGeom>
          <a:noFill/>
        </p:spPr>
        <p:txBody>
          <a:bodyPr wrap="none" rtlCol="0">
            <a:spAutoFit/>
          </a:bodyPr>
          <a:lstStyle/>
          <a:p>
            <a:r>
              <a:rPr lang="en-US" dirty="0"/>
              <a:t>40</a:t>
            </a:r>
          </a:p>
        </p:txBody>
      </p:sp>
      <p:sp>
        <p:nvSpPr>
          <p:cNvPr id="33" name="TextBox 32"/>
          <p:cNvSpPr txBox="1"/>
          <p:nvPr/>
        </p:nvSpPr>
        <p:spPr>
          <a:xfrm>
            <a:off x="2971800" y="3348580"/>
            <a:ext cx="418704" cy="369332"/>
          </a:xfrm>
          <a:prstGeom prst="rect">
            <a:avLst/>
          </a:prstGeom>
          <a:noFill/>
        </p:spPr>
        <p:txBody>
          <a:bodyPr wrap="none" rtlCol="0">
            <a:spAutoFit/>
          </a:bodyPr>
          <a:lstStyle/>
          <a:p>
            <a:r>
              <a:rPr lang="en-US" dirty="0"/>
              <a:t>50</a:t>
            </a:r>
          </a:p>
        </p:txBody>
      </p:sp>
      <p:sp>
        <p:nvSpPr>
          <p:cNvPr id="34" name="TextBox 33"/>
          <p:cNvSpPr txBox="1"/>
          <p:nvPr/>
        </p:nvSpPr>
        <p:spPr>
          <a:xfrm>
            <a:off x="2971800" y="2981976"/>
            <a:ext cx="418704" cy="369332"/>
          </a:xfrm>
          <a:prstGeom prst="rect">
            <a:avLst/>
          </a:prstGeom>
          <a:noFill/>
        </p:spPr>
        <p:txBody>
          <a:bodyPr wrap="none" rtlCol="0">
            <a:spAutoFit/>
          </a:bodyPr>
          <a:lstStyle/>
          <a:p>
            <a:r>
              <a:rPr lang="en-US" dirty="0"/>
              <a:t>60</a:t>
            </a:r>
          </a:p>
        </p:txBody>
      </p:sp>
      <p:sp>
        <p:nvSpPr>
          <p:cNvPr id="35" name="TextBox 34"/>
          <p:cNvSpPr txBox="1"/>
          <p:nvPr/>
        </p:nvSpPr>
        <p:spPr>
          <a:xfrm>
            <a:off x="2971800" y="2615372"/>
            <a:ext cx="418704" cy="369332"/>
          </a:xfrm>
          <a:prstGeom prst="rect">
            <a:avLst/>
          </a:prstGeom>
          <a:noFill/>
        </p:spPr>
        <p:txBody>
          <a:bodyPr wrap="none" rtlCol="0">
            <a:spAutoFit/>
          </a:bodyPr>
          <a:lstStyle/>
          <a:p>
            <a:r>
              <a:rPr lang="en-US" dirty="0"/>
              <a:t>70</a:t>
            </a:r>
          </a:p>
        </p:txBody>
      </p:sp>
      <p:sp>
        <p:nvSpPr>
          <p:cNvPr id="36" name="TextBox 35"/>
          <p:cNvSpPr txBox="1"/>
          <p:nvPr/>
        </p:nvSpPr>
        <p:spPr>
          <a:xfrm>
            <a:off x="2971800" y="2248768"/>
            <a:ext cx="418704" cy="369332"/>
          </a:xfrm>
          <a:prstGeom prst="rect">
            <a:avLst/>
          </a:prstGeom>
          <a:noFill/>
        </p:spPr>
        <p:txBody>
          <a:bodyPr wrap="none" rtlCol="0">
            <a:spAutoFit/>
          </a:bodyPr>
          <a:lstStyle/>
          <a:p>
            <a:r>
              <a:rPr lang="en-US" dirty="0"/>
              <a:t>80</a:t>
            </a:r>
          </a:p>
        </p:txBody>
      </p:sp>
      <p:sp>
        <p:nvSpPr>
          <p:cNvPr id="37" name="TextBox 36"/>
          <p:cNvSpPr txBox="1"/>
          <p:nvPr/>
        </p:nvSpPr>
        <p:spPr>
          <a:xfrm>
            <a:off x="2971800" y="1882164"/>
            <a:ext cx="418704" cy="369332"/>
          </a:xfrm>
          <a:prstGeom prst="rect">
            <a:avLst/>
          </a:prstGeom>
          <a:noFill/>
        </p:spPr>
        <p:txBody>
          <a:bodyPr wrap="none" rtlCol="0">
            <a:spAutoFit/>
          </a:bodyPr>
          <a:lstStyle/>
          <a:p>
            <a:r>
              <a:rPr lang="en-US" dirty="0"/>
              <a:t>90</a:t>
            </a:r>
          </a:p>
        </p:txBody>
      </p:sp>
      <p:sp>
        <p:nvSpPr>
          <p:cNvPr id="38" name="TextBox 37"/>
          <p:cNvSpPr txBox="1"/>
          <p:nvPr/>
        </p:nvSpPr>
        <p:spPr>
          <a:xfrm>
            <a:off x="2859200" y="1515560"/>
            <a:ext cx="535724" cy="369332"/>
          </a:xfrm>
          <a:prstGeom prst="rect">
            <a:avLst/>
          </a:prstGeom>
          <a:noFill/>
        </p:spPr>
        <p:txBody>
          <a:bodyPr wrap="none" rtlCol="0">
            <a:spAutoFit/>
          </a:bodyPr>
          <a:lstStyle/>
          <a:p>
            <a:r>
              <a:rPr lang="en-US" dirty="0"/>
              <a:t>100</a:t>
            </a:r>
          </a:p>
        </p:txBody>
      </p:sp>
      <p:sp>
        <p:nvSpPr>
          <p:cNvPr id="40" name="Rectangle 39"/>
          <p:cNvSpPr/>
          <p:nvPr/>
        </p:nvSpPr>
        <p:spPr>
          <a:xfrm>
            <a:off x="3657600" y="2971800"/>
            <a:ext cx="685800" cy="381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3581401" y="2983468"/>
            <a:ext cx="787395" cy="369332"/>
          </a:xfrm>
          <a:prstGeom prst="rect">
            <a:avLst/>
          </a:prstGeom>
          <a:noFill/>
        </p:spPr>
        <p:txBody>
          <a:bodyPr wrap="none" rtlCol="0">
            <a:spAutoFit/>
          </a:bodyPr>
          <a:lstStyle/>
          <a:p>
            <a:r>
              <a:rPr lang="en-US" dirty="0"/>
              <a:t>62.50</a:t>
            </a:r>
            <a:r>
              <a:rPr lang="en-US" baseline="30000" dirty="0"/>
              <a:t>*</a:t>
            </a:r>
            <a:endParaRPr lang="en-US" dirty="0"/>
          </a:p>
        </p:txBody>
      </p:sp>
      <p:sp>
        <p:nvSpPr>
          <p:cNvPr id="41" name="TextBox 40"/>
          <p:cNvSpPr txBox="1"/>
          <p:nvPr/>
        </p:nvSpPr>
        <p:spPr>
          <a:xfrm>
            <a:off x="3581401" y="2362200"/>
            <a:ext cx="840295" cy="369332"/>
          </a:xfrm>
          <a:prstGeom prst="rect">
            <a:avLst/>
          </a:prstGeom>
          <a:noFill/>
        </p:spPr>
        <p:txBody>
          <a:bodyPr wrap="none" rtlCol="0">
            <a:spAutoFit/>
          </a:bodyPr>
          <a:lstStyle/>
          <a:p>
            <a:r>
              <a:rPr lang="en-US" dirty="0"/>
              <a:t>72.66</a:t>
            </a:r>
            <a:r>
              <a:rPr lang="en-US" baseline="30000" dirty="0"/>
              <a:t>*</a:t>
            </a:r>
            <a:r>
              <a:rPr lang="en-US" dirty="0"/>
              <a:t> </a:t>
            </a:r>
          </a:p>
        </p:txBody>
      </p:sp>
      <p:sp>
        <p:nvSpPr>
          <p:cNvPr id="42" name="Rectangle 41"/>
          <p:cNvSpPr/>
          <p:nvPr/>
        </p:nvSpPr>
        <p:spPr>
          <a:xfrm>
            <a:off x="6096000" y="2362200"/>
            <a:ext cx="762000" cy="2286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5867400" y="1828800"/>
            <a:ext cx="762000" cy="2286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6019801" y="2221468"/>
            <a:ext cx="710451" cy="369332"/>
          </a:xfrm>
          <a:prstGeom prst="rect">
            <a:avLst/>
          </a:prstGeom>
          <a:noFill/>
        </p:spPr>
        <p:txBody>
          <a:bodyPr wrap="none" rtlCol="0">
            <a:spAutoFit/>
          </a:bodyPr>
          <a:lstStyle/>
          <a:p>
            <a:r>
              <a:rPr lang="en-US" dirty="0"/>
              <a:t>83.59</a:t>
            </a:r>
          </a:p>
        </p:txBody>
      </p:sp>
      <p:sp>
        <p:nvSpPr>
          <p:cNvPr id="45" name="TextBox 44"/>
          <p:cNvSpPr txBox="1"/>
          <p:nvPr/>
        </p:nvSpPr>
        <p:spPr>
          <a:xfrm>
            <a:off x="5867090" y="1764268"/>
            <a:ext cx="762311" cy="369332"/>
          </a:xfrm>
          <a:prstGeom prst="rect">
            <a:avLst/>
          </a:prstGeom>
          <a:noFill/>
        </p:spPr>
        <p:txBody>
          <a:bodyPr wrap="none" rtlCol="0">
            <a:spAutoFit/>
          </a:bodyPr>
          <a:lstStyle/>
          <a:p>
            <a:r>
              <a:rPr lang="en-US" dirty="0"/>
              <a:t>88.72 </a:t>
            </a:r>
          </a:p>
        </p:txBody>
      </p:sp>
      <p:sp>
        <p:nvSpPr>
          <p:cNvPr id="47" name="Rectangle 46"/>
          <p:cNvSpPr/>
          <p:nvPr/>
        </p:nvSpPr>
        <p:spPr>
          <a:xfrm>
            <a:off x="8153400" y="1524000"/>
            <a:ext cx="762000" cy="3048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8153401" y="1459468"/>
            <a:ext cx="762311" cy="369332"/>
          </a:xfrm>
          <a:prstGeom prst="rect">
            <a:avLst/>
          </a:prstGeom>
          <a:noFill/>
        </p:spPr>
        <p:txBody>
          <a:bodyPr wrap="none" rtlCol="0">
            <a:spAutoFit/>
          </a:bodyPr>
          <a:lstStyle/>
          <a:p>
            <a:r>
              <a:rPr lang="en-US" dirty="0"/>
              <a:t>95.83 </a:t>
            </a:r>
          </a:p>
        </p:txBody>
      </p:sp>
      <p:sp>
        <p:nvSpPr>
          <p:cNvPr id="48" name="TextBox 47"/>
          <p:cNvSpPr txBox="1"/>
          <p:nvPr/>
        </p:nvSpPr>
        <p:spPr>
          <a:xfrm>
            <a:off x="8153401" y="1733646"/>
            <a:ext cx="762311" cy="369332"/>
          </a:xfrm>
          <a:prstGeom prst="rect">
            <a:avLst/>
          </a:prstGeom>
          <a:noFill/>
        </p:spPr>
        <p:txBody>
          <a:bodyPr wrap="none" rtlCol="0">
            <a:spAutoFit/>
          </a:bodyPr>
          <a:lstStyle/>
          <a:p>
            <a:r>
              <a:rPr lang="en-US" dirty="0"/>
              <a:t>92.36 </a:t>
            </a:r>
          </a:p>
        </p:txBody>
      </p:sp>
      <p:sp>
        <p:nvSpPr>
          <p:cNvPr id="49" name="TextBox 48"/>
          <p:cNvSpPr txBox="1"/>
          <p:nvPr/>
        </p:nvSpPr>
        <p:spPr>
          <a:xfrm>
            <a:off x="3352801" y="6096000"/>
            <a:ext cx="1671355" cy="369332"/>
          </a:xfrm>
          <a:prstGeom prst="rect">
            <a:avLst/>
          </a:prstGeom>
          <a:noFill/>
        </p:spPr>
        <p:txBody>
          <a:bodyPr wrap="none" rtlCol="0">
            <a:spAutoFit/>
          </a:bodyPr>
          <a:lstStyle/>
          <a:p>
            <a:r>
              <a:rPr lang="en-US" u="sng" dirty="0"/>
              <a:t>Note</a:t>
            </a:r>
            <a:r>
              <a:rPr lang="en-US" dirty="0"/>
              <a:t>:  * </a:t>
            </a:r>
            <a:r>
              <a:rPr lang="en-US" i="1" dirty="0" err="1"/>
              <a:t>p</a:t>
            </a:r>
            <a:r>
              <a:rPr lang="en-US" dirty="0"/>
              <a:t> &lt; .05.</a:t>
            </a:r>
          </a:p>
        </p:txBody>
      </p:sp>
    </p:spTree>
    <p:extLst>
      <p:ext uri="{BB962C8B-B14F-4D97-AF65-F5344CB8AC3E}">
        <p14:creationId xmlns:p14="http://schemas.microsoft.com/office/powerpoint/2010/main" val="681038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Prior Work on Games in the Classroom</a:t>
            </a:r>
            <a:endParaRPr lang="en-US" dirty="0"/>
          </a:p>
        </p:txBody>
      </p:sp>
      <p:sp>
        <p:nvSpPr>
          <p:cNvPr id="3" name="Content Placeholder 2"/>
          <p:cNvSpPr>
            <a:spLocks noGrp="1"/>
          </p:cNvSpPr>
          <p:nvPr>
            <p:ph idx="1"/>
          </p:nvPr>
        </p:nvSpPr>
        <p:spPr/>
        <p:txBody>
          <a:bodyPr>
            <a:normAutofit/>
          </a:bodyPr>
          <a:lstStyle/>
          <a:p>
            <a:r>
              <a:rPr lang="en-US" sz="2400" dirty="0" smtClean="0"/>
              <a:t>Also found that testing information in a game show led to increased recall compared to information not tested in a game show (Kent </a:t>
            </a:r>
            <a:r>
              <a:rPr lang="en-US" sz="2400" dirty="0"/>
              <a:t>&amp; Czuchry, 2011</a:t>
            </a:r>
            <a:r>
              <a:rPr lang="en-US" sz="2400" dirty="0" smtClean="0"/>
              <a:t>). </a:t>
            </a:r>
          </a:p>
          <a:p>
            <a:endParaRPr lang="en-US" sz="2400" dirty="0"/>
          </a:p>
        </p:txBody>
      </p:sp>
    </p:spTree>
    <p:extLst>
      <p:ext uri="{BB962C8B-B14F-4D97-AF65-F5344CB8AC3E}">
        <p14:creationId xmlns:p14="http://schemas.microsoft.com/office/powerpoint/2010/main" val="3689145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76200"/>
            <a:ext cx="9574653" cy="1143000"/>
          </a:xfrm>
        </p:spPr>
        <p:txBody>
          <a:bodyPr/>
          <a:lstStyle/>
          <a:p>
            <a:pPr algn="l"/>
            <a:r>
              <a:rPr lang="en-US" sz="2400" b="1" u="sng" dirty="0">
                <a:latin typeface="Arial" panose="020B0604020202020204" pitchFamily="34" charset="0"/>
                <a:cs typeface="Arial" panose="020B0604020202020204" pitchFamily="34" charset="0"/>
              </a:rPr>
              <a:t>Figure </a:t>
            </a:r>
            <a:r>
              <a:rPr lang="en-US" sz="2400" b="1" u="sng" dirty="0" smtClean="0">
                <a:latin typeface="Arial" panose="020B0604020202020204" pitchFamily="34" charset="0"/>
                <a:cs typeface="Arial" panose="020B0604020202020204" pitchFamily="34" charset="0"/>
              </a:rPr>
              <a:t>2.</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Mean </a:t>
            </a:r>
            <a:r>
              <a:rPr lang="en-US" sz="2400" dirty="0">
                <a:latin typeface="Arial" panose="020B0604020202020204" pitchFamily="34" charset="0"/>
                <a:cs typeface="Arial" panose="020B0604020202020204" pitchFamily="34" charset="0"/>
              </a:rPr>
              <a:t>Percent Correct For Test Scores Blocked By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Whether </a:t>
            </a:r>
            <a:r>
              <a:rPr lang="en-US" sz="2400" dirty="0">
                <a:latin typeface="Arial" panose="020B0604020202020204" pitchFamily="34" charset="0"/>
                <a:cs typeface="Arial" panose="020B0604020202020204" pitchFamily="34" charset="0"/>
              </a:rPr>
              <a:t>Or Not Question Was Present in Game </a:t>
            </a:r>
            <a:r>
              <a:rPr lang="en-US" sz="2400" dirty="0" smtClean="0">
                <a:latin typeface="Arial" panose="020B0604020202020204" pitchFamily="34" charset="0"/>
                <a:cs typeface="Arial" panose="020B0604020202020204" pitchFamily="34" charset="0"/>
              </a:rPr>
              <a:t>Show 	   	     (Kent &amp; Czuchry, 2011).</a:t>
            </a:r>
            <a:endParaRPr lang="en-US" sz="2400" dirty="0">
              <a:latin typeface="Arial" panose="020B0604020202020204" pitchFamily="34" charset="0"/>
              <a:cs typeface="Arial" panose="020B0604020202020204" pitchFamily="34" charset="0"/>
            </a:endParaRPr>
          </a:p>
        </p:txBody>
      </p:sp>
      <p:sp>
        <p:nvSpPr>
          <p:cNvPr id="11" name="TextBox 10"/>
          <p:cNvSpPr txBox="1"/>
          <p:nvPr/>
        </p:nvSpPr>
        <p:spPr>
          <a:xfrm rot="16200000">
            <a:off x="2103275" y="3292856"/>
            <a:ext cx="1832361" cy="400110"/>
          </a:xfrm>
          <a:prstGeom prst="rect">
            <a:avLst/>
          </a:prstGeom>
          <a:noFill/>
        </p:spPr>
        <p:txBody>
          <a:bodyPr wrap="none" rtlCol="0">
            <a:spAutoFit/>
          </a:bodyPr>
          <a:lstStyle/>
          <a:p>
            <a:r>
              <a:rPr lang="en-US" sz="2000" b="1" dirty="0"/>
              <a:t>Percent Correct</a:t>
            </a:r>
          </a:p>
        </p:txBody>
      </p:sp>
      <p:sp>
        <p:nvSpPr>
          <p:cNvPr id="31" name="Rectangle 30"/>
          <p:cNvSpPr/>
          <p:nvPr/>
        </p:nvSpPr>
        <p:spPr>
          <a:xfrm>
            <a:off x="8839200" y="3505200"/>
            <a:ext cx="914400" cy="3810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267200" y="5486400"/>
            <a:ext cx="3810000" cy="3048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4670012" y="3107437"/>
            <a:ext cx="787395" cy="369332"/>
          </a:xfrm>
          <a:prstGeom prst="rect">
            <a:avLst/>
          </a:prstGeom>
          <a:noFill/>
        </p:spPr>
        <p:txBody>
          <a:bodyPr wrap="none" rtlCol="0">
            <a:spAutoFit/>
          </a:bodyPr>
          <a:lstStyle/>
          <a:p>
            <a:r>
              <a:rPr lang="en-US" dirty="0"/>
              <a:t>50.45</a:t>
            </a:r>
            <a:r>
              <a:rPr lang="en-US" baseline="30000" dirty="0"/>
              <a:t>*</a:t>
            </a:r>
            <a:endParaRPr lang="en-US" dirty="0"/>
          </a:p>
        </p:txBody>
      </p:sp>
      <p:graphicFrame>
        <p:nvGraphicFramePr>
          <p:cNvPr id="48" name="Chart 47"/>
          <p:cNvGraphicFramePr/>
          <p:nvPr/>
        </p:nvGraphicFramePr>
        <p:xfrm>
          <a:off x="3733800" y="1600200"/>
          <a:ext cx="57912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43" name="TextBox 42"/>
          <p:cNvSpPr txBox="1"/>
          <p:nvPr/>
        </p:nvSpPr>
        <p:spPr>
          <a:xfrm>
            <a:off x="7086600" y="5420696"/>
            <a:ext cx="485518" cy="369332"/>
          </a:xfrm>
          <a:prstGeom prst="rect">
            <a:avLst/>
          </a:prstGeom>
          <a:noFill/>
        </p:spPr>
        <p:txBody>
          <a:bodyPr wrap="none" rtlCol="0">
            <a:spAutoFit/>
          </a:bodyPr>
          <a:lstStyle/>
          <a:p>
            <a:r>
              <a:rPr lang="en-US" dirty="0"/>
              <a:t>Yes</a:t>
            </a:r>
          </a:p>
        </p:txBody>
      </p:sp>
      <p:sp>
        <p:nvSpPr>
          <p:cNvPr id="44" name="TextBox 43"/>
          <p:cNvSpPr txBox="1"/>
          <p:nvPr/>
        </p:nvSpPr>
        <p:spPr>
          <a:xfrm>
            <a:off x="5181600" y="5410200"/>
            <a:ext cx="455574" cy="369332"/>
          </a:xfrm>
          <a:prstGeom prst="rect">
            <a:avLst/>
          </a:prstGeom>
          <a:noFill/>
        </p:spPr>
        <p:txBody>
          <a:bodyPr wrap="none" rtlCol="0">
            <a:spAutoFit/>
          </a:bodyPr>
          <a:lstStyle/>
          <a:p>
            <a:r>
              <a:rPr lang="en-US" dirty="0"/>
              <a:t>No</a:t>
            </a:r>
          </a:p>
        </p:txBody>
      </p:sp>
      <p:sp>
        <p:nvSpPr>
          <p:cNvPr id="49" name="Rectangle 48"/>
          <p:cNvSpPr/>
          <p:nvPr/>
        </p:nvSpPr>
        <p:spPr>
          <a:xfrm>
            <a:off x="8686800" y="3657600"/>
            <a:ext cx="914400" cy="3810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7239000" y="2133600"/>
            <a:ext cx="533400" cy="76200"/>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7120510" y="1971723"/>
            <a:ext cx="787395" cy="369332"/>
          </a:xfrm>
          <a:prstGeom prst="rect">
            <a:avLst/>
          </a:prstGeom>
          <a:noFill/>
        </p:spPr>
        <p:txBody>
          <a:bodyPr wrap="none" rtlCol="0">
            <a:spAutoFit/>
          </a:bodyPr>
          <a:lstStyle/>
          <a:p>
            <a:r>
              <a:rPr lang="en-US" dirty="0"/>
              <a:t>77.96</a:t>
            </a:r>
            <a:r>
              <a:rPr lang="en-US" baseline="30000" dirty="0"/>
              <a:t>*</a:t>
            </a:r>
            <a:endParaRPr lang="en-US" dirty="0"/>
          </a:p>
        </p:txBody>
      </p:sp>
      <p:sp>
        <p:nvSpPr>
          <p:cNvPr id="14" name="TextBox 13"/>
          <p:cNvSpPr txBox="1"/>
          <p:nvPr/>
        </p:nvSpPr>
        <p:spPr>
          <a:xfrm>
            <a:off x="4300918" y="6260068"/>
            <a:ext cx="1671355" cy="369332"/>
          </a:xfrm>
          <a:prstGeom prst="rect">
            <a:avLst/>
          </a:prstGeom>
          <a:noFill/>
        </p:spPr>
        <p:txBody>
          <a:bodyPr wrap="none" rtlCol="0">
            <a:spAutoFit/>
          </a:bodyPr>
          <a:lstStyle/>
          <a:p>
            <a:r>
              <a:rPr lang="en-US" u="sng" dirty="0"/>
              <a:t>Note</a:t>
            </a:r>
            <a:r>
              <a:rPr lang="en-US" dirty="0"/>
              <a:t>:  * </a:t>
            </a:r>
            <a:r>
              <a:rPr lang="en-US" i="1" dirty="0" err="1"/>
              <a:t>p</a:t>
            </a:r>
            <a:r>
              <a:rPr lang="en-US" dirty="0"/>
              <a:t> &lt; .05.</a:t>
            </a:r>
          </a:p>
        </p:txBody>
      </p:sp>
      <p:sp>
        <p:nvSpPr>
          <p:cNvPr id="41" name="TextBox 40"/>
          <p:cNvSpPr txBox="1"/>
          <p:nvPr/>
        </p:nvSpPr>
        <p:spPr>
          <a:xfrm>
            <a:off x="4419601" y="5791200"/>
            <a:ext cx="3612849" cy="400110"/>
          </a:xfrm>
          <a:prstGeom prst="rect">
            <a:avLst/>
          </a:prstGeom>
          <a:noFill/>
        </p:spPr>
        <p:txBody>
          <a:bodyPr wrap="none" rtlCol="0">
            <a:spAutoFit/>
          </a:bodyPr>
          <a:lstStyle/>
          <a:p>
            <a:r>
              <a:rPr lang="en-US" sz="2000" b="1" dirty="0"/>
              <a:t>Question Present in Game Show</a:t>
            </a:r>
          </a:p>
        </p:txBody>
      </p:sp>
    </p:spTree>
    <p:extLst>
      <p:ext uri="{BB962C8B-B14F-4D97-AF65-F5344CB8AC3E}">
        <p14:creationId xmlns:p14="http://schemas.microsoft.com/office/powerpoint/2010/main" val="2519020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1755</Words>
  <Application>Microsoft Office PowerPoint</Application>
  <PresentationFormat>Widescreen</PresentationFormat>
  <Paragraphs>166</Paragraphs>
  <Slides>26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Incorporating Kahoot! Game Shows into Classes</vt:lpstr>
      <vt:lpstr>Background</vt:lpstr>
      <vt:lpstr>PowerPoint Presentation</vt:lpstr>
      <vt:lpstr>PowerPoint Presentation</vt:lpstr>
      <vt:lpstr>PowerPoint Presentation</vt:lpstr>
      <vt:lpstr>Our Prior Work on Games in the Classroom</vt:lpstr>
      <vt:lpstr> Figure 1. Mean Percent Correct For Midterm Exam Scores Blocked By                  Student Ability And Generate Questions (Kent &amp; Czuchry,       2011). </vt:lpstr>
      <vt:lpstr>Our Prior Work on Games in the Classroom</vt:lpstr>
      <vt:lpstr>Figure 2. Mean Percent Correct For Test Scores Blocked By                  Whether Or Not Question Was Present in Game Show           (Kent &amp; Czuchry, 2011).</vt:lpstr>
      <vt:lpstr>Current Study</vt:lpstr>
      <vt:lpstr>Primary Research Design: 2 X 2 X 2 ANOVAs</vt:lpstr>
      <vt:lpstr>Procedures</vt:lpstr>
      <vt:lpstr>Results: Second Exam</vt:lpstr>
      <vt:lpstr>Results: Second Exam</vt:lpstr>
      <vt:lpstr>PowerPoint Presentation</vt:lpstr>
      <vt:lpstr>PowerPoint Presentation</vt:lpstr>
      <vt:lpstr>PowerPoint Presentation</vt:lpstr>
      <vt:lpstr>PowerPoint Presentation</vt:lpstr>
      <vt:lpstr>Results: Third Exam</vt:lpstr>
      <vt:lpstr>Results: Third Exam</vt:lpstr>
      <vt:lpstr>PowerPoint Presentation</vt:lpstr>
      <vt:lpstr>PowerPoint Presentation</vt:lpstr>
      <vt:lpstr>PowerPoint Presentation</vt:lpstr>
      <vt:lpstr>Conclusion</vt:lpstr>
      <vt:lpstr>References</vt:lpstr>
      <vt:lpstr>Contact Information</vt:lpstr>
    </vt:vector>
  </TitlesOfParts>
  <Company>Texas Lutheran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Czuchry</dc:creator>
  <cp:lastModifiedBy>Chris Bollinger</cp:lastModifiedBy>
  <cp:revision>35</cp:revision>
  <dcterms:created xsi:type="dcterms:W3CDTF">2017-05-09T18:57:32Z</dcterms:created>
  <dcterms:modified xsi:type="dcterms:W3CDTF">2017-05-16T21:21:42Z</dcterms:modified>
</cp:coreProperties>
</file>