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D6"/>
    <a:srgbClr val="C49500"/>
    <a:srgbClr val="FFFFFF"/>
    <a:srgbClr val="FF5E43"/>
    <a:srgbClr val="509676"/>
    <a:srgbClr val="509684"/>
    <a:srgbClr val="4F9596"/>
    <a:srgbClr val="4CAA4C"/>
    <a:srgbClr val="6FBF6F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81508" autoAdjust="0"/>
  </p:normalViewPr>
  <p:slideViewPr>
    <p:cSldViewPr snapToGrid="0">
      <p:cViewPr varScale="1">
        <p:scale>
          <a:sx n="67" d="100"/>
          <a:sy n="67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638"/>
    </p:cViewPr>
  </p:sorterViewPr>
  <p:notesViewPr>
    <p:cSldViewPr snapToGrid="0">
      <p:cViewPr varScale="1">
        <p:scale>
          <a:sx n="74" d="100"/>
          <a:sy n="74" d="100"/>
        </p:scale>
        <p:origin x="18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B8A98-5E6A-42A8-BBCC-74C52C41A71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3323-BCD4-4D56-B283-30F91FBC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95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B7146-782F-4B04-B5B6-1D8B0CE927E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FDD65-CAF1-4E9D-AD28-E5660FE2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1650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DD65-CAF1-4E9D-AD28-E5660FE2EF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29443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244454"/>
            <a:ext cx="7543800" cy="135416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9DBF-35AE-4748-9339-C2726B229549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084091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0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CBDD-1B7B-4600-8A4C-9B53442090E1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5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DBC3-1DC5-4794-95DF-E853228DFEE9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9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204-39F6-4E9E-B48D-6BDF25DDBFB5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67275" y="6457951"/>
            <a:ext cx="4210050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F204-39F6-4E9E-B48D-6BDF25DDBFB5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EF7F-F8BA-4738-89CD-A97909FC6BB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9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EA9A-C9C9-4D99-987A-984374E9954C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01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5CCE-631E-400B-9DDA-2FE0114C8FB3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02CA-7226-4FCD-AF45-4972938F071F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4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46B7-7A42-41D0-965F-3D28EC0BA1F4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1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092B-A42C-4BDE-AC53-C49F7482E0DD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5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B3B6010-17FF-4353-BD8C-A4A48CEB6D1D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4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6CA9-4354-4E5D-9D17-9994F83EC392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4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CDA067-5919-4732-9E41-6FE847E4338A}" type="datetime1">
              <a:rPr lang="en-US" smtClean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676650" y="6393812"/>
            <a:ext cx="5436407" cy="46418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Calvin Berggren | Electronic-based Feedback | </a:t>
            </a:r>
            <a:fld id="{59271F63-229D-46C3-99F1-AEDD1ECA0862}" type="slidenum">
              <a:rPr lang="en-US" sz="120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9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ffice365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Giving Students More Effective Feedback Using Electronic Mechanisms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244454"/>
            <a:ext cx="7543800" cy="14846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Calvin Berggren</a:t>
            </a:r>
          </a:p>
          <a:p>
            <a:r>
              <a:rPr lang="en-US" dirty="0"/>
              <a:t>Texas Lutheran University</a:t>
            </a:r>
          </a:p>
          <a:p>
            <a:r>
              <a:rPr lang="en-US" dirty="0"/>
              <a:t>Engaging Pedagogy Conference</a:t>
            </a:r>
          </a:p>
          <a:p>
            <a:r>
              <a:rPr lang="en-US" dirty="0"/>
              <a:t>17 May 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4244454"/>
            <a:ext cx="1097280" cy="11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8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Electronic Student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allow for more </a:t>
            </a:r>
            <a:r>
              <a:rPr lang="en-US" dirty="0">
                <a:solidFill>
                  <a:schemeClr val="accent1"/>
                </a:solidFill>
              </a:rPr>
              <a:t>immediate </a:t>
            </a:r>
            <a:r>
              <a:rPr lang="en-US" dirty="0"/>
              <a:t>feedback</a:t>
            </a:r>
          </a:p>
          <a:p>
            <a:r>
              <a:rPr lang="en-US" dirty="0"/>
              <a:t>May allow for more </a:t>
            </a:r>
            <a:r>
              <a:rPr lang="en-US" dirty="0">
                <a:solidFill>
                  <a:schemeClr val="accent1"/>
                </a:solidFill>
              </a:rPr>
              <a:t>effective</a:t>
            </a:r>
            <a:r>
              <a:rPr lang="en-US" dirty="0"/>
              <a:t> feedback</a:t>
            </a:r>
          </a:p>
          <a:p>
            <a:r>
              <a:rPr lang="en-US" dirty="0"/>
              <a:t>Greatly </a:t>
            </a:r>
            <a:r>
              <a:rPr lang="en-US" dirty="0">
                <a:solidFill>
                  <a:schemeClr val="accent1"/>
                </a:solidFill>
              </a:rPr>
              <a:t>simplifies collaboration</a:t>
            </a:r>
          </a:p>
          <a:p>
            <a:r>
              <a:rPr lang="en-US" dirty="0"/>
              <a:t>Provides a permanent </a:t>
            </a:r>
            <a:r>
              <a:rPr lang="en-US" dirty="0">
                <a:solidFill>
                  <a:schemeClr val="accent1"/>
                </a:solidFill>
              </a:rPr>
              <a:t>record</a:t>
            </a:r>
          </a:p>
          <a:p>
            <a:r>
              <a:rPr lang="en-US" dirty="0"/>
              <a:t>Much easier to </a:t>
            </a:r>
            <a:r>
              <a:rPr lang="en-US" dirty="0">
                <a:solidFill>
                  <a:schemeClr val="accent1"/>
                </a:solidFill>
              </a:rPr>
              <a:t>organize</a:t>
            </a:r>
            <a:r>
              <a:rPr lang="en-US" dirty="0"/>
              <a:t>, search</a:t>
            </a:r>
          </a:p>
          <a:p>
            <a:r>
              <a:rPr lang="en-US" dirty="0"/>
              <a:t>No papers to carry around </a:t>
            </a:r>
          </a:p>
          <a:p>
            <a:r>
              <a:rPr lang="en-US" dirty="0"/>
              <a:t>May save paper</a:t>
            </a:r>
          </a:p>
          <a:p>
            <a:endParaRPr lang="en-US" dirty="0"/>
          </a:p>
          <a:p>
            <a:r>
              <a:rPr lang="en-US" dirty="0"/>
              <a:t>– but technology can be </a:t>
            </a:r>
            <a:r>
              <a:rPr lang="en-US" dirty="0">
                <a:solidFill>
                  <a:schemeClr val="accent1"/>
                </a:solidFill>
              </a:rPr>
              <a:t>cumbersome</a:t>
            </a:r>
            <a:r>
              <a:rPr lang="en-US" dirty="0"/>
              <a:t> </a:t>
            </a:r>
          </a:p>
        </p:txBody>
      </p:sp>
      <p:pic>
        <p:nvPicPr>
          <p:cNvPr id="4" name="Picture 3" descr="Original file ‎ (SVG file, nominally 20 × 20 pixels, file size: 96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90" y="538726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6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56513" y="879719"/>
            <a:ext cx="5098562" cy="5098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8" y="516836"/>
            <a:ext cx="2313633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278" y="2653801"/>
            <a:ext cx="2313633" cy="3335519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Wacom </a:t>
            </a:r>
            <a:r>
              <a:rPr lang="en-US" sz="1800" dirty="0" err="1">
                <a:solidFill>
                  <a:srgbClr val="FFFFFF"/>
                </a:solidFill>
              </a:rPr>
              <a:t>Intuos</a:t>
            </a:r>
            <a:r>
              <a:rPr lang="en-US" sz="1800" dirty="0">
                <a:solidFill>
                  <a:srgbClr val="FFFFFF"/>
                </a:solidFill>
              </a:rPr>
              <a:t> Art Pen and Touch</a:t>
            </a:r>
          </a:p>
          <a:p>
            <a:r>
              <a:rPr lang="en-US" sz="1500" dirty="0">
                <a:solidFill>
                  <a:srgbClr val="FFFFFF"/>
                </a:solidFill>
              </a:rPr>
              <a:t>Medium size</a:t>
            </a:r>
          </a:p>
          <a:p>
            <a:r>
              <a:rPr lang="en-US" sz="1500" dirty="0">
                <a:solidFill>
                  <a:srgbClr val="FFFFFF"/>
                </a:solidFill>
              </a:rPr>
              <a:t>Digitizer tablet that provides pen (and touch) input to computer</a:t>
            </a:r>
          </a:p>
          <a:p>
            <a:r>
              <a:rPr lang="en-US" sz="1500" dirty="0">
                <a:solidFill>
                  <a:srgbClr val="FFFFFF"/>
                </a:solidFill>
              </a:rPr>
              <a:t>Can be connected to any computer</a:t>
            </a:r>
          </a:p>
          <a:p>
            <a:r>
              <a:rPr lang="en-US" sz="1500" dirty="0">
                <a:solidFill>
                  <a:srgbClr val="FFFFFF"/>
                </a:solidFill>
              </a:rPr>
              <a:t>$200</a:t>
            </a:r>
          </a:p>
        </p:txBody>
      </p:sp>
    </p:spTree>
    <p:extLst>
      <p:ext uri="{BB962C8B-B14F-4D97-AF65-F5344CB8AC3E}">
        <p14:creationId xmlns:p14="http://schemas.microsoft.com/office/powerpoint/2010/main" val="132938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or Inking in Word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standard comments and “Track Changes” in “Review” tab</a:t>
            </a:r>
          </a:p>
          <a:p>
            <a:r>
              <a:rPr lang="en-US" dirty="0"/>
              <a:t>Digitizer allows you to ink corrections and comments instead </a:t>
            </a:r>
            <a:r>
              <a:rPr lang="en-US"/>
              <a:t>of typing them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Useful for:</a:t>
            </a:r>
          </a:p>
          <a:p>
            <a:pPr lvl="1"/>
            <a:r>
              <a:rPr lang="en-US" dirty="0"/>
              <a:t>Grading papers</a:t>
            </a:r>
          </a:p>
          <a:p>
            <a:pPr lvl="1"/>
            <a:r>
              <a:rPr lang="en-US" dirty="0"/>
              <a:t>Grading lab reports</a:t>
            </a:r>
          </a:p>
        </p:txBody>
      </p:sp>
    </p:spTree>
    <p:extLst>
      <p:ext uri="{BB962C8B-B14F-4D97-AF65-F5344CB8AC3E}">
        <p14:creationId xmlns:p14="http://schemas.microsoft.com/office/powerpoint/2010/main" val="22313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Inking with Audio in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Scan exams to digitize, then export from PDF to PowerPoint</a:t>
            </a:r>
          </a:p>
          <a:p>
            <a:r>
              <a:rPr lang="en-US" dirty="0"/>
              <a:t>Use Office Mix add-in for PowerPoint</a:t>
            </a:r>
          </a:p>
          <a:p>
            <a:pPr lvl="1"/>
            <a:r>
              <a:rPr lang="en-US" dirty="0"/>
              <a:t>Allows inking and audio to be synchronized</a:t>
            </a:r>
          </a:p>
          <a:p>
            <a:pPr lvl="1"/>
            <a:r>
              <a:rPr lang="en-US" dirty="0"/>
              <a:t>Removes any thought of or reference to video editing</a:t>
            </a:r>
          </a:p>
          <a:p>
            <a:pPr lvl="1"/>
            <a:r>
              <a:rPr lang="en-US" dirty="0"/>
              <a:t>Video is also possible </a:t>
            </a:r>
          </a:p>
          <a:p>
            <a:r>
              <a:rPr lang="en-US" dirty="0"/>
              <a:t>Video-like media viewed by students on web</a:t>
            </a:r>
          </a:p>
          <a:p>
            <a:r>
              <a:rPr lang="en-US" dirty="0"/>
              <a:t>Useful for:</a:t>
            </a:r>
          </a:p>
          <a:p>
            <a:pPr lvl="1"/>
            <a:r>
              <a:rPr lang="en-US" dirty="0"/>
              <a:t>Grading exams</a:t>
            </a:r>
          </a:p>
        </p:txBody>
      </p:sp>
      <p:pic>
        <p:nvPicPr>
          <p:cNvPr id="8" name="Content Placeholder 7" descr="&lt;strong&gt;Office Mix&lt;/strong&gt; Embed Provider | Embedly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64710" y="2004703"/>
            <a:ext cx="3702050" cy="101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in Student’s Presence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staggered homework turn-in times to allow 5-15 minute block per student</a:t>
            </a:r>
          </a:p>
          <a:p>
            <a:r>
              <a:rPr lang="en-US" dirty="0"/>
              <a:t>I grade their assignment in front of them</a:t>
            </a:r>
          </a:p>
          <a:p>
            <a:r>
              <a:rPr lang="en-US" dirty="0"/>
              <a:t>There is no easier way to provide effective feedback</a:t>
            </a:r>
          </a:p>
          <a:p>
            <a:endParaRPr lang="en-US" dirty="0"/>
          </a:p>
          <a:p>
            <a:r>
              <a:rPr lang="en-US" dirty="0"/>
              <a:t>Useful for:</a:t>
            </a:r>
          </a:p>
          <a:p>
            <a:pPr lvl="1"/>
            <a:r>
              <a:rPr lang="en-US" dirty="0"/>
              <a:t>Grading assignments</a:t>
            </a:r>
          </a:p>
        </p:txBody>
      </p:sp>
    </p:spTree>
    <p:extLst>
      <p:ext uri="{BB962C8B-B14F-4D97-AF65-F5344CB8AC3E}">
        <p14:creationId xmlns:p14="http://schemas.microsoft.com/office/powerpoint/2010/main" val="394623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Inking Live in PowerPoint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Digitizer can be used to ink slides live during lecture</a:t>
            </a:r>
          </a:p>
          <a:p>
            <a:endParaRPr lang="en-US" dirty="0"/>
          </a:p>
          <a:p>
            <a:r>
              <a:rPr lang="en-US" dirty="0"/>
              <a:t>Useful for:</a:t>
            </a:r>
          </a:p>
          <a:p>
            <a:pPr lvl="1"/>
            <a:r>
              <a:rPr lang="en-US" dirty="0"/>
              <a:t>Lecture</a:t>
            </a:r>
          </a:p>
        </p:txBody>
      </p:sp>
    </p:spTree>
    <p:extLst>
      <p:ext uri="{BB962C8B-B14F-4D97-AF65-F5344CB8AC3E}">
        <p14:creationId xmlns:p14="http://schemas.microsoft.com/office/powerpoint/2010/main" val="267608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Cloud-based Collaboration through OneDrive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Connected to TLU account on Office 365 – </a:t>
            </a:r>
            <a:r>
              <a:rPr lang="en-US" dirty="0">
                <a:hlinkClick r:id="rId2"/>
              </a:rPr>
              <a:t>www.office365.com</a:t>
            </a:r>
            <a:endParaRPr lang="en-US" dirty="0"/>
          </a:p>
          <a:p>
            <a:r>
              <a:rPr lang="en-US" dirty="0"/>
              <a:t>Tightly linked with MS Office</a:t>
            </a:r>
          </a:p>
          <a:p>
            <a:pPr lvl="1"/>
            <a:r>
              <a:rPr lang="en-US" dirty="0"/>
              <a:t>Full fidelity</a:t>
            </a:r>
          </a:p>
          <a:p>
            <a:pPr lvl="1"/>
            <a:r>
              <a:rPr lang="en-US" dirty="0"/>
              <a:t>Full power of desktop office applications</a:t>
            </a:r>
          </a:p>
          <a:p>
            <a:pPr lvl="1"/>
            <a:r>
              <a:rPr lang="en-US" dirty="0"/>
              <a:t>Browser-based option</a:t>
            </a:r>
          </a:p>
          <a:p>
            <a:r>
              <a:rPr lang="en-US" dirty="0"/>
              <a:t>Allows real-time collaboration</a:t>
            </a:r>
          </a:p>
          <a:p>
            <a:r>
              <a:rPr lang="en-US" dirty="0"/>
              <a:t>Removes need to pass files back and forth</a:t>
            </a:r>
          </a:p>
          <a:p>
            <a:r>
              <a:rPr lang="en-US" dirty="0"/>
              <a:t>Physics department uses:</a:t>
            </a:r>
          </a:p>
          <a:p>
            <a:pPr lvl="1"/>
            <a:r>
              <a:rPr lang="en-US" dirty="0"/>
              <a:t>Senior seminar</a:t>
            </a:r>
          </a:p>
          <a:p>
            <a:pPr lvl="1"/>
            <a:r>
              <a:rPr lang="en-US" dirty="0"/>
              <a:t>Reports for advanced labs</a:t>
            </a:r>
          </a:p>
        </p:txBody>
      </p:sp>
      <p:pic>
        <p:nvPicPr>
          <p:cNvPr id="9" name="Content Placeholder 8" descr="Berkas:&lt;strong&gt;OneDrive&lt;/strong&gt;.png - Wikipedia bahasa Indonesia, ensiklopedia bebas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4710" y="2082730"/>
            <a:ext cx="3702050" cy="11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4033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7124</TotalTime>
  <Words>291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Giving Students More Effective Feedback Using Electronic Mechanisms</vt:lpstr>
      <vt:lpstr>Advantages of Electronic Student Work</vt:lpstr>
      <vt:lpstr>Hardware</vt:lpstr>
      <vt:lpstr>Typing or Inking in Word</vt:lpstr>
      <vt:lpstr>Inking with Audio in PowerPoint</vt:lpstr>
      <vt:lpstr>Grading in Student’s Presence</vt:lpstr>
      <vt:lpstr>Inking Live in PowerPoint</vt:lpstr>
      <vt:lpstr>Cloud-based Collaboration through OneDrive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Geneva</dc:title>
  <dc:creator>Calvin Berggren</dc:creator>
  <cp:lastModifiedBy>Calvin Berggren</cp:lastModifiedBy>
  <cp:revision>701</cp:revision>
  <cp:lastPrinted>2013-07-11T14:24:47Z</cp:lastPrinted>
  <dcterms:created xsi:type="dcterms:W3CDTF">2013-06-25T18:02:00Z</dcterms:created>
  <dcterms:modified xsi:type="dcterms:W3CDTF">2017-05-17T17:10:38Z</dcterms:modified>
</cp:coreProperties>
</file>