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2" r:id="rId4"/>
    <p:sldId id="262" r:id="rId5"/>
    <p:sldId id="258" r:id="rId6"/>
    <p:sldId id="263" r:id="rId7"/>
    <p:sldId id="274" r:id="rId8"/>
    <p:sldId id="275" r:id="rId9"/>
    <p:sldId id="276" r:id="rId10"/>
    <p:sldId id="259" r:id="rId11"/>
    <p:sldId id="265" r:id="rId12"/>
    <p:sldId id="277" r:id="rId13"/>
    <p:sldId id="267" r:id="rId14"/>
    <p:sldId id="261" r:id="rId15"/>
    <p:sldId id="27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802"/>
    <a:srgbClr val="E3E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94628" autoAdjust="0"/>
  </p:normalViewPr>
  <p:slideViewPr>
    <p:cSldViewPr>
      <p:cViewPr>
        <p:scale>
          <a:sx n="80" d="100"/>
          <a:sy n="80" d="100"/>
        </p:scale>
        <p:origin x="-1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E8D802"/>
                </a:solidFill>
              </a:rPr>
              <a:t>Fall to Spring Retention</a:t>
            </a:r>
            <a:endParaRPr lang="en-US" dirty="0">
              <a:solidFill>
                <a:srgbClr val="E8D802"/>
              </a:solidFill>
            </a:endParaRPr>
          </a:p>
        </c:rich>
      </c:tx>
      <c:layout/>
      <c:overlay val="0"/>
    </c:title>
    <c:autoTitleDeleted val="0"/>
    <c:plotArea>
      <c:layout/>
      <c:barChart>
        <c:barDir val="col"/>
        <c:grouping val="clustered"/>
        <c:varyColors val="0"/>
        <c:ser>
          <c:idx val="0"/>
          <c:order val="0"/>
          <c:tx>
            <c:strRef>
              <c:f>Sheet1!$B$1</c:f>
              <c:strCache>
                <c:ptCount val="1"/>
                <c:pt idx="0">
                  <c:v>15 plus</c:v>
                </c:pt>
              </c:strCache>
            </c:strRef>
          </c:tx>
          <c:spPr>
            <a:solidFill>
              <a:srgbClr val="E8D802"/>
            </a:solidFill>
          </c:spPr>
          <c:invertIfNegative val="0"/>
          <c:errBars>
            <c:errBarType val="both"/>
            <c:errValType val="percentage"/>
            <c:noEndCap val="0"/>
            <c:val val="5"/>
          </c:errBars>
          <c:cat>
            <c:strRef>
              <c:f>Sheet1!$A$2:$A$4</c:f>
              <c:strCache>
                <c:ptCount val="3"/>
                <c:pt idx="0">
                  <c:v>Practice Squad</c:v>
                </c:pt>
                <c:pt idx="1">
                  <c:v>Active Players</c:v>
                </c:pt>
                <c:pt idx="2">
                  <c:v>Former Players</c:v>
                </c:pt>
              </c:strCache>
            </c:strRef>
          </c:cat>
          <c:val>
            <c:numRef>
              <c:f>Sheet1!$B$2:$B$4</c:f>
              <c:numCache>
                <c:formatCode>General</c:formatCode>
                <c:ptCount val="3"/>
                <c:pt idx="0">
                  <c:v>80</c:v>
                </c:pt>
                <c:pt idx="1">
                  <c:v>92</c:v>
                </c:pt>
                <c:pt idx="2">
                  <c:v>100</c:v>
                </c:pt>
              </c:numCache>
            </c:numRef>
          </c:val>
        </c:ser>
        <c:ser>
          <c:idx val="1"/>
          <c:order val="1"/>
          <c:tx>
            <c:strRef>
              <c:f>Sheet1!$C$1</c:f>
              <c:strCache>
                <c:ptCount val="1"/>
                <c:pt idx="0">
                  <c:v>Below 15</c:v>
                </c:pt>
              </c:strCache>
            </c:strRef>
          </c:tx>
          <c:spPr>
            <a:solidFill>
              <a:schemeClr val="accent1"/>
            </a:solidFill>
          </c:spPr>
          <c:invertIfNegative val="0"/>
          <c:errBars>
            <c:errBarType val="both"/>
            <c:errValType val="percentage"/>
            <c:noEndCap val="0"/>
            <c:val val="5"/>
          </c:errBars>
          <c:cat>
            <c:strRef>
              <c:f>Sheet1!$A$2:$A$4</c:f>
              <c:strCache>
                <c:ptCount val="3"/>
                <c:pt idx="0">
                  <c:v>Practice Squad</c:v>
                </c:pt>
                <c:pt idx="1">
                  <c:v>Active Players</c:v>
                </c:pt>
                <c:pt idx="2">
                  <c:v>Former Players</c:v>
                </c:pt>
              </c:strCache>
            </c:strRef>
          </c:cat>
          <c:val>
            <c:numRef>
              <c:f>Sheet1!$C$2:$C$4</c:f>
              <c:numCache>
                <c:formatCode>General</c:formatCode>
                <c:ptCount val="3"/>
                <c:pt idx="0">
                  <c:v>71</c:v>
                </c:pt>
                <c:pt idx="1">
                  <c:v>86</c:v>
                </c:pt>
                <c:pt idx="2">
                  <c:v>100</c:v>
                </c:pt>
              </c:numCache>
            </c:numRef>
          </c:val>
        </c:ser>
        <c:dLbls>
          <c:showLegendKey val="0"/>
          <c:showVal val="0"/>
          <c:showCatName val="0"/>
          <c:showSerName val="0"/>
          <c:showPercent val="0"/>
          <c:showBubbleSize val="0"/>
        </c:dLbls>
        <c:gapWidth val="150"/>
        <c:axId val="99585024"/>
        <c:axId val="99586816"/>
      </c:barChart>
      <c:catAx>
        <c:axId val="99585024"/>
        <c:scaling>
          <c:orientation val="minMax"/>
        </c:scaling>
        <c:delete val="0"/>
        <c:axPos val="b"/>
        <c:numFmt formatCode="General" sourceLinked="0"/>
        <c:majorTickMark val="out"/>
        <c:minorTickMark val="none"/>
        <c:tickLblPos val="nextTo"/>
        <c:txPr>
          <a:bodyPr/>
          <a:lstStyle/>
          <a:p>
            <a:pPr>
              <a:defRPr>
                <a:solidFill>
                  <a:srgbClr val="E8D802"/>
                </a:solidFill>
              </a:defRPr>
            </a:pPr>
            <a:endParaRPr lang="en-US"/>
          </a:p>
        </c:txPr>
        <c:crossAx val="99586816"/>
        <c:crosses val="autoZero"/>
        <c:auto val="1"/>
        <c:lblAlgn val="ctr"/>
        <c:lblOffset val="100"/>
        <c:noMultiLvlLbl val="0"/>
      </c:catAx>
      <c:valAx>
        <c:axId val="99586816"/>
        <c:scaling>
          <c:orientation val="minMax"/>
          <c:max val="100"/>
        </c:scaling>
        <c:delete val="0"/>
        <c:axPos val="l"/>
        <c:majorGridlines/>
        <c:title>
          <c:tx>
            <c:rich>
              <a:bodyPr/>
              <a:lstStyle/>
              <a:p>
                <a:pPr>
                  <a:defRPr/>
                </a:pPr>
                <a:r>
                  <a:rPr lang="en-US" dirty="0" smtClean="0">
                    <a:solidFill>
                      <a:srgbClr val="E8D802"/>
                    </a:solidFill>
                  </a:rPr>
                  <a:t>Retention</a:t>
                </a:r>
                <a:r>
                  <a:rPr lang="en-US" baseline="0" dirty="0" smtClean="0">
                    <a:solidFill>
                      <a:srgbClr val="E8D802"/>
                    </a:solidFill>
                  </a:rPr>
                  <a:t> Rate Percentage</a:t>
                </a:r>
                <a:endParaRPr lang="en-US" dirty="0">
                  <a:solidFill>
                    <a:srgbClr val="E8D802"/>
                  </a:solidFill>
                </a:endParaRPr>
              </a:p>
            </c:rich>
          </c:tx>
          <c:layout/>
          <c:overlay val="0"/>
        </c:title>
        <c:numFmt formatCode="General" sourceLinked="1"/>
        <c:majorTickMark val="out"/>
        <c:minorTickMark val="none"/>
        <c:tickLblPos val="nextTo"/>
        <c:txPr>
          <a:bodyPr/>
          <a:lstStyle/>
          <a:p>
            <a:pPr>
              <a:defRPr>
                <a:solidFill>
                  <a:srgbClr val="E8D802"/>
                </a:solidFill>
              </a:defRPr>
            </a:pPr>
            <a:endParaRPr lang="en-US"/>
          </a:p>
        </c:txPr>
        <c:crossAx val="99585024"/>
        <c:crosses val="autoZero"/>
        <c:crossBetween val="between"/>
      </c:valAx>
    </c:plotArea>
    <c:legend>
      <c:legendPos val="r"/>
      <c:layout/>
      <c:overlay val="0"/>
      <c:txPr>
        <a:bodyPr/>
        <a:lstStyle/>
        <a:p>
          <a:pPr>
            <a:defRPr>
              <a:solidFill>
                <a:srgbClr val="E8D80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0B598-B001-4C01-84BD-CCD0A0D373F5}" type="datetimeFigureOut">
              <a:rPr lang="en-US" smtClean="0"/>
              <a:t>5/3/2017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39D2C-FD35-420A-AA3E-E34BC1B1B776}" type="slidenum">
              <a:rPr lang="en-US" smtClean="0"/>
              <a:t>‹#›</a:t>
            </a:fld>
            <a:endParaRPr lang="en-US"/>
          </a:p>
        </p:txBody>
      </p:sp>
    </p:spTree>
    <p:extLst>
      <p:ext uri="{BB962C8B-B14F-4D97-AF65-F5344CB8AC3E}">
        <p14:creationId xmlns:p14="http://schemas.microsoft.com/office/powerpoint/2010/main" val="110172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Affiliation</a:t>
            </a:r>
          </a:p>
          <a:p>
            <a:r>
              <a:rPr lang="en-US" dirty="0" smtClean="0"/>
              <a:t>Title needs to be larger</a:t>
            </a:r>
          </a:p>
          <a:p>
            <a:r>
              <a:rPr lang="en-US" dirty="0" smtClean="0"/>
              <a:t>Authors need middle initials</a:t>
            </a:r>
          </a:p>
          <a:p>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a:t>
            </a:fld>
            <a:endParaRPr lang="en-US"/>
          </a:p>
        </p:txBody>
      </p:sp>
    </p:spTree>
    <p:extLst>
      <p:ext uri="{BB962C8B-B14F-4D97-AF65-F5344CB8AC3E}">
        <p14:creationId xmlns:p14="http://schemas.microsoft.com/office/powerpoint/2010/main" val="335286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bullet point about raising </a:t>
            </a:r>
            <a:r>
              <a:rPr lang="en-US" dirty="0" err="1" smtClean="0"/>
              <a:t>gpa</a:t>
            </a:r>
            <a:r>
              <a:rPr lang="en-US" dirty="0" smtClean="0"/>
              <a:t> of</a:t>
            </a:r>
            <a:r>
              <a:rPr lang="en-US" baseline="0" dirty="0" smtClean="0"/>
              <a:t> concern to </a:t>
            </a:r>
            <a:r>
              <a:rPr lang="en-US" baseline="0" smtClean="0"/>
              <a:t>2.9 from 2.5</a:t>
            </a:r>
            <a:endParaRPr lang="en-US" smtClean="0"/>
          </a:p>
          <a:p>
            <a:r>
              <a:rPr lang="en-US" dirty="0" smtClean="0"/>
              <a:t>3 point</a:t>
            </a:r>
            <a:r>
              <a:rPr lang="en-US" baseline="0" dirty="0" smtClean="0"/>
              <a:t> plan</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13</a:t>
            </a:fld>
            <a:endParaRPr lang="en-US"/>
          </a:p>
        </p:txBody>
      </p:sp>
    </p:spTree>
    <p:extLst>
      <p:ext uri="{BB962C8B-B14F-4D97-AF65-F5344CB8AC3E}">
        <p14:creationId xmlns:p14="http://schemas.microsoft.com/office/powerpoint/2010/main" val="213648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as contact information</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16</a:t>
            </a:fld>
            <a:endParaRPr lang="en-US"/>
          </a:p>
        </p:txBody>
      </p:sp>
    </p:spTree>
    <p:extLst>
      <p:ext uri="{BB962C8B-B14F-4D97-AF65-F5344CB8AC3E}">
        <p14:creationId xmlns:p14="http://schemas.microsoft.com/office/powerpoint/2010/main" val="21361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all be</a:t>
            </a:r>
            <a:r>
              <a:rPr lang="en-US" baseline="0" dirty="0" smtClean="0"/>
              <a:t> same font size (try 24)</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2</a:t>
            </a:fld>
            <a:endParaRPr lang="en-US"/>
          </a:p>
        </p:txBody>
      </p:sp>
    </p:spTree>
    <p:extLst>
      <p:ext uri="{BB962C8B-B14F-4D97-AF65-F5344CB8AC3E}">
        <p14:creationId xmlns:p14="http://schemas.microsoft.com/office/powerpoint/2010/main" val="240730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‘TLU’ in front of football players</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5</a:t>
            </a:fld>
            <a:endParaRPr lang="en-US"/>
          </a:p>
        </p:txBody>
      </p:sp>
    </p:spTree>
    <p:extLst>
      <p:ext uri="{BB962C8B-B14F-4D97-AF65-F5344CB8AC3E}">
        <p14:creationId xmlns:p14="http://schemas.microsoft.com/office/powerpoint/2010/main" val="84643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 </a:t>
            </a:r>
            <a:r>
              <a:rPr lang="en-US" dirty="0" err="1" smtClean="0"/>
              <a:t>consi</a:t>
            </a:r>
            <a:endParaRPr lang="en-US" dirty="0" smtClean="0"/>
          </a:p>
          <a:p>
            <a:r>
              <a:rPr lang="en-US" dirty="0" smtClean="0"/>
              <a:t>***to say </a:t>
            </a:r>
            <a:r>
              <a:rPr lang="en-US" dirty="0" err="1" smtClean="0"/>
              <a:t>outloud</a:t>
            </a:r>
            <a:endParaRPr lang="en-US" dirty="0" smtClean="0"/>
          </a:p>
          <a:p>
            <a:r>
              <a:rPr lang="en-US" dirty="0" smtClean="0"/>
              <a:t>The FERPA regulations guarantee the privacy of student’s data.</a:t>
            </a:r>
          </a:p>
          <a:p>
            <a:r>
              <a:rPr lang="en-US" dirty="0" smtClean="0"/>
              <a:t>Researchers had no access to individual’s names or identifying information</a:t>
            </a:r>
          </a:p>
          <a:p>
            <a:r>
              <a:rPr lang="en-US" dirty="0" smtClean="0"/>
              <a:t>Calculations: </a:t>
            </a:r>
          </a:p>
          <a:p>
            <a:r>
              <a:rPr lang="en-US" dirty="0" smtClean="0"/>
              <a:t>Distance from home to Seguin based on miles on the road.</a:t>
            </a:r>
          </a:p>
          <a:p>
            <a:r>
              <a:rPr lang="en-US" dirty="0" smtClean="0"/>
              <a:t>A median split on High School GPA separated players into higher (HPA) and lower (LPA) GPA. </a:t>
            </a:r>
          </a:p>
          <a:p>
            <a:r>
              <a:rPr lang="en-US" dirty="0" smtClean="0"/>
              <a:t>A median split on High School Football playoff appearances for the last 8 years separated players into successful high school and unsuccessful high school.</a:t>
            </a:r>
          </a:p>
          <a:p>
            <a:r>
              <a:rPr lang="en-US" dirty="0" smtClean="0"/>
              <a:t>***Add a visual for football purposes</a:t>
            </a:r>
          </a:p>
          <a:p>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6</a:t>
            </a:fld>
            <a:endParaRPr lang="en-US"/>
          </a:p>
        </p:txBody>
      </p:sp>
    </p:spTree>
    <p:extLst>
      <p:ext uri="{BB962C8B-B14F-4D97-AF65-F5344CB8AC3E}">
        <p14:creationId xmlns:p14="http://schemas.microsoft.com/office/powerpoint/2010/main" val="284882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more room on right side</a:t>
            </a:r>
          </a:p>
          <a:p>
            <a:r>
              <a:rPr lang="en-US" dirty="0" smtClean="0"/>
              <a:t>Make the bottom portion a darker gray</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7</a:t>
            </a:fld>
            <a:endParaRPr lang="en-US"/>
          </a:p>
        </p:txBody>
      </p:sp>
    </p:spTree>
    <p:extLst>
      <p:ext uri="{BB962C8B-B14F-4D97-AF65-F5344CB8AC3E}">
        <p14:creationId xmlns:p14="http://schemas.microsoft.com/office/powerpoint/2010/main" val="209157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Eta SQUARED (add the 2)</a:t>
            </a:r>
          </a:p>
          <a:p>
            <a:r>
              <a:rPr lang="en-US" dirty="0" smtClean="0"/>
              <a:t>Add p values</a:t>
            </a:r>
          </a:p>
          <a:p>
            <a:r>
              <a:rPr lang="en-US" dirty="0" smtClean="0"/>
              <a:t>Italicize</a:t>
            </a:r>
            <a:r>
              <a:rPr lang="en-US" baseline="0" dirty="0" smtClean="0"/>
              <a:t> F and p</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9</a:t>
            </a:fld>
            <a:endParaRPr lang="en-US"/>
          </a:p>
        </p:txBody>
      </p:sp>
    </p:spTree>
    <p:extLst>
      <p:ext uri="{BB962C8B-B14F-4D97-AF65-F5344CB8AC3E}">
        <p14:creationId xmlns:p14="http://schemas.microsoft.com/office/powerpoint/2010/main" val="20887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Make error bars thicker and make font bigger (24); f and p italicized, label y axis, title above graph</a:t>
            </a:r>
          </a:p>
          <a:p>
            <a:r>
              <a:rPr lang="en-US" dirty="0" smtClean="0"/>
              <a:t>If they don’t play they don’t stay means nothing</a:t>
            </a:r>
          </a:p>
          <a:p>
            <a:r>
              <a:rPr lang="en-US" dirty="0" smtClean="0"/>
              <a:t>Add</a:t>
            </a:r>
            <a:r>
              <a:rPr lang="en-US" baseline="0" dirty="0" smtClean="0"/>
              <a:t> a black box to cover the light at the bottom</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10</a:t>
            </a:fld>
            <a:endParaRPr lang="en-US"/>
          </a:p>
        </p:txBody>
      </p:sp>
    </p:spTree>
    <p:extLst>
      <p:ext uri="{BB962C8B-B14F-4D97-AF65-F5344CB8AC3E}">
        <p14:creationId xmlns:p14="http://schemas.microsoft.com/office/powerpoint/2010/main" val="318212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legend-</a:t>
            </a:r>
            <a:r>
              <a:rPr lang="en-US" baseline="0" dirty="0" smtClean="0"/>
              <a:t> decided/undecided???</a:t>
            </a:r>
            <a:endParaRPr lang="en-US" dirty="0" smtClean="0"/>
          </a:p>
          <a:p>
            <a:r>
              <a:rPr lang="en-US" dirty="0" smtClean="0"/>
              <a:t>Interaction</a:t>
            </a:r>
            <a:r>
              <a:rPr lang="en-US" baseline="0" dirty="0" smtClean="0"/>
              <a:t> between Major, Initial playing status, Academic Preparedness</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11</a:t>
            </a:fld>
            <a:endParaRPr lang="en-US"/>
          </a:p>
        </p:txBody>
      </p:sp>
    </p:spTree>
    <p:extLst>
      <p:ext uri="{BB962C8B-B14F-4D97-AF65-F5344CB8AC3E}">
        <p14:creationId xmlns:p14="http://schemas.microsoft.com/office/powerpoint/2010/main" val="318212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info from 1 page handout</a:t>
            </a:r>
            <a:endParaRPr lang="en-US" dirty="0"/>
          </a:p>
        </p:txBody>
      </p:sp>
      <p:sp>
        <p:nvSpPr>
          <p:cNvPr id="4" name="Slide Number Placeholder 3"/>
          <p:cNvSpPr>
            <a:spLocks noGrp="1"/>
          </p:cNvSpPr>
          <p:nvPr>
            <p:ph type="sldNum" sz="quarter" idx="10"/>
          </p:nvPr>
        </p:nvSpPr>
        <p:spPr/>
        <p:txBody>
          <a:bodyPr/>
          <a:lstStyle/>
          <a:p>
            <a:fld id="{85339D2C-FD35-420A-AA3E-E34BC1B1B776}" type="slidenum">
              <a:rPr lang="en-US" smtClean="0"/>
              <a:t>12</a:t>
            </a:fld>
            <a:endParaRPr lang="en-US"/>
          </a:p>
        </p:txBody>
      </p:sp>
    </p:spTree>
    <p:extLst>
      <p:ext uri="{BB962C8B-B14F-4D97-AF65-F5344CB8AC3E}">
        <p14:creationId xmlns:p14="http://schemas.microsoft.com/office/powerpoint/2010/main" val="318212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55CA3A2-12D6-4258-B951-AC5B204D3B8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A5C8-42D3-4DB9-98A5-DA89B42BAFDB}"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CA3A2-12D6-4258-B951-AC5B204D3B8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CA3A2-12D6-4258-B951-AC5B204D3B8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55CA3A2-12D6-4258-B951-AC5B204D3B8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A5C8-42D3-4DB9-98A5-DA89B42BAFDB}"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CA3A2-12D6-4258-B951-AC5B204D3B8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55CA3A2-12D6-4258-B951-AC5B204D3B8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5CA3A2-12D6-4258-B951-AC5B204D3B85}"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5CA3A2-12D6-4258-B951-AC5B204D3B85}"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CA3A2-12D6-4258-B951-AC5B204D3B85}"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CA3A2-12D6-4258-B951-AC5B204D3B8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CA3A2-12D6-4258-B951-AC5B204D3B8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A5C8-42D3-4DB9-98A5-DA89B42BAF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55CA3A2-12D6-4258-B951-AC5B204D3B85}" type="datetimeFigureOut">
              <a:rPr lang="en-US" smtClean="0"/>
              <a:t>5/3/2017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E94A5C8-42D3-4DB9-98A5-DA89B42BAFD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abogle@tl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3657600"/>
            <a:ext cx="6400800" cy="1752600"/>
          </a:xfrm>
        </p:spPr>
        <p:txBody>
          <a:bodyPr>
            <a:noAutofit/>
          </a:bodyPr>
          <a:lstStyle/>
          <a:p>
            <a:r>
              <a:rPr lang="en-US" sz="2000" dirty="0" smtClean="0"/>
              <a:t>Sean A. Bogle Jr.</a:t>
            </a:r>
          </a:p>
          <a:p>
            <a:r>
              <a:rPr lang="en-US" sz="2000" dirty="0" smtClean="0"/>
              <a:t>Emily M. Braun</a:t>
            </a:r>
          </a:p>
          <a:p>
            <a:r>
              <a:rPr lang="en-US" sz="2000" dirty="0" smtClean="0"/>
              <a:t>Hannah L. Spears</a:t>
            </a:r>
          </a:p>
          <a:p>
            <a:r>
              <a:rPr lang="en-US" sz="2000" dirty="0" err="1" smtClean="0"/>
              <a:t>Tiffiny</a:t>
            </a:r>
            <a:r>
              <a:rPr lang="en-US" sz="2000" dirty="0" smtClean="0"/>
              <a:t> L. </a:t>
            </a:r>
            <a:r>
              <a:rPr lang="en-US" sz="2000" dirty="0" err="1" smtClean="0"/>
              <a:t>Sia</a:t>
            </a:r>
            <a:r>
              <a:rPr lang="en-US" sz="2000" dirty="0" smtClean="0"/>
              <a:t> PhD</a:t>
            </a:r>
          </a:p>
          <a:p>
            <a:r>
              <a:rPr lang="en-US" sz="3000" dirty="0" smtClean="0"/>
              <a:t>Texas Lutheran University</a:t>
            </a:r>
            <a:endParaRPr lang="en-US" sz="3000" dirty="0"/>
          </a:p>
        </p:txBody>
      </p:sp>
      <p:sp>
        <p:nvSpPr>
          <p:cNvPr id="2" name="Title 1"/>
          <p:cNvSpPr>
            <a:spLocks noGrp="1"/>
          </p:cNvSpPr>
          <p:nvPr>
            <p:ph type="ctrTitle"/>
          </p:nvPr>
        </p:nvSpPr>
        <p:spPr>
          <a:xfrm>
            <a:off x="685800" y="1447800"/>
            <a:ext cx="7772400" cy="1470025"/>
          </a:xfrm>
        </p:spPr>
        <p:txBody>
          <a:bodyPr/>
          <a:lstStyle/>
          <a:p>
            <a:r>
              <a:rPr lang="en-US" sz="4000" dirty="0" smtClean="0">
                <a:latin typeface="Times New Roman" panose="02020603050405020304" pitchFamily="18" charset="0"/>
                <a:cs typeface="Times New Roman" panose="02020603050405020304" pitchFamily="18" charset="0"/>
              </a:rPr>
              <a:t>Time to Huddle Up: Keeping Football Players in College</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886574" y="3948348"/>
            <a:ext cx="2028825" cy="2485430"/>
          </a:xfrm>
          <a:prstGeom prst="rect">
            <a:avLst/>
          </a:prstGeom>
        </p:spPr>
      </p:pic>
      <p:pic>
        <p:nvPicPr>
          <p:cNvPr id="6" name="Picture 5"/>
          <p:cNvPicPr>
            <a:picLocks noChangeAspect="1"/>
          </p:cNvPicPr>
          <p:nvPr/>
        </p:nvPicPr>
        <p:blipFill>
          <a:blip r:embed="rId4"/>
          <a:stretch>
            <a:fillRect/>
          </a:stretch>
        </p:blipFill>
        <p:spPr>
          <a:xfrm>
            <a:off x="46741" y="3929298"/>
            <a:ext cx="2315459" cy="2395302"/>
          </a:xfrm>
          <a:prstGeom prst="rect">
            <a:avLst/>
          </a:prstGeom>
        </p:spPr>
      </p:pic>
    </p:spTree>
    <p:extLst>
      <p:ext uri="{BB962C8B-B14F-4D97-AF65-F5344CB8AC3E}">
        <p14:creationId xmlns:p14="http://schemas.microsoft.com/office/powerpoint/2010/main" val="13378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91200"/>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0"/>
            <a:ext cx="7924800" cy="1143000"/>
          </a:xfrm>
        </p:spPr>
        <p:txBody>
          <a:bodyPr/>
          <a:lstStyle/>
          <a:p>
            <a:r>
              <a:rPr lang="en-US" dirty="0" smtClean="0">
                <a:solidFill>
                  <a:srgbClr val="E3E80E"/>
                </a:solidFill>
                <a:cs typeface="Times New Roman" panose="02020603050405020304" pitchFamily="18" charset="0"/>
              </a:rPr>
              <a:t>Freshman Fall to spring retention</a:t>
            </a:r>
            <a:endParaRPr lang="en-US" dirty="0">
              <a:solidFill>
                <a:srgbClr val="E3E80E"/>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237002"/>
                <a:ext cx="7924800" cy="5334000"/>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Players with a decided Major  had a higher fall to spring retention rate (86%) than the undecided players (76%), F(1, 286)= 4.45, p&lt;.05,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01</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1800" u="sng" dirty="0" smtClean="0">
                    <a:solidFill>
                      <a:srgbClr val="E8D802"/>
                    </a:solidFill>
                    <a:latin typeface="Times New Roman" panose="02020603050405020304" pitchFamily="18" charset="0"/>
                    <a:cs typeface="Times New Roman" panose="02020603050405020304" pitchFamily="18" charset="0"/>
                  </a:rPr>
                  <a:t>Figure 1.</a:t>
                </a:r>
                <a:endParaRPr lang="en-US" sz="1800" u="sng" dirty="0">
                  <a:solidFill>
                    <a:srgbClr val="E8D802"/>
                  </a:solidFill>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There were </a:t>
                </a:r>
                <a:r>
                  <a:rPr lang="en-US" sz="2000" dirty="0">
                    <a:latin typeface="Times New Roman" panose="02020603050405020304" pitchFamily="18" charset="0"/>
                    <a:cs typeface="Times New Roman" panose="02020603050405020304" pitchFamily="18" charset="0"/>
                  </a:rPr>
                  <a:t>no </a:t>
                </a:r>
                <a:r>
                  <a:rPr lang="en-US" sz="2000" dirty="0" smtClean="0">
                    <a:latin typeface="Times New Roman" panose="02020603050405020304" pitchFamily="18" charset="0"/>
                    <a:cs typeface="Times New Roman" panose="02020603050405020304" pitchFamily="18" charset="0"/>
                  </a:rPr>
                  <a:t>other significant effects (Academic Preparedness, p=.560; Initial Player Status, p=.09; Interaction, p=.12).</a:t>
                </a:r>
                <a:endParaRPr lang="en-US" sz="20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237002"/>
                <a:ext cx="7924800" cy="5334000"/>
              </a:xfrm>
              <a:blipFill rotWithShape="1">
                <a:blip r:embed="rId4"/>
                <a:stretch>
                  <a:fillRect l="-615" t="-1143" r="-1385"/>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3975" y="2286001"/>
            <a:ext cx="7135050" cy="325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157057"/>
            <a:ext cx="61722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5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circle(in)">
                                      <p:cBhvr>
                                        <p:cTn id="16"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0"/>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04800"/>
            <a:ext cx="7924800" cy="1143000"/>
          </a:xfrm>
        </p:spPr>
        <p:txBody>
          <a:bodyPr/>
          <a:lstStyle/>
          <a:p>
            <a:r>
              <a:rPr lang="en-US" dirty="0" smtClean="0">
                <a:solidFill>
                  <a:srgbClr val="E3E80E"/>
                </a:solidFill>
                <a:cs typeface="Times New Roman" panose="02020603050405020304" pitchFamily="18" charset="0"/>
              </a:rPr>
              <a:t>Freshman Fall to Fall retention</a:t>
            </a:r>
            <a:endParaRPr lang="en-US" dirty="0">
              <a:solidFill>
                <a:srgbClr val="E3E80E"/>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533400" y="838200"/>
                <a:ext cx="8229600" cy="6019800"/>
              </a:xfrm>
            </p:spPr>
            <p:txBody>
              <a:bodyPr>
                <a:normAutofit/>
              </a:bodyPr>
              <a:lstStyle/>
              <a:p>
                <a:r>
                  <a:rPr lang="en-US" sz="2000" dirty="0">
                    <a:latin typeface="Times New Roman" panose="02020603050405020304" pitchFamily="18" charset="0"/>
                    <a:cs typeface="Times New Roman" panose="02020603050405020304" pitchFamily="18" charset="0"/>
                  </a:rPr>
                  <a:t>Players who were above the median split for a good HS GPA, had a higher retention rate (56%) than those players who were below the median split for a good HS GPA </a:t>
                </a:r>
                <a:r>
                  <a:rPr lang="en-US" sz="2000" dirty="0" smtClean="0">
                    <a:latin typeface="Times New Roman" panose="02020603050405020304" pitchFamily="18" charset="0"/>
                    <a:cs typeface="Times New Roman" panose="02020603050405020304" pitchFamily="18" charset="0"/>
                  </a:rPr>
                  <a:t>(37%). </a:t>
                </a:r>
                <a:r>
                  <a:rPr lang="en-US" sz="2000" dirty="0">
                    <a:latin typeface="Times New Roman" panose="02020603050405020304" pitchFamily="18" charset="0"/>
                    <a:cs typeface="Times New Roman" panose="02020603050405020304" pitchFamily="18" charset="0"/>
                  </a:rPr>
                  <a:t>F(1, 211)=7.041, p&gt;.05,</a:t>
                </a:r>
                <a:r>
                  <a:rPr lang="en-US" sz="2000" dirty="0">
                    <a:solidFill>
                      <a:srgbClr val="FFFFFF"/>
                    </a:solidFill>
                    <a:cs typeface="Times New Roman" panose="02020603050405020304" pitchFamily="18" charset="0"/>
                  </a:rPr>
                  <a:t>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=.03.</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There were </a:t>
                </a:r>
                <a:r>
                  <a:rPr lang="en-US" sz="2000" dirty="0">
                    <a:latin typeface="Times New Roman" panose="02020603050405020304" pitchFamily="18" charset="0"/>
                    <a:cs typeface="Times New Roman" panose="02020603050405020304" pitchFamily="18" charset="0"/>
                  </a:rPr>
                  <a:t>no other significant effects </a:t>
                </a:r>
                <a:r>
                  <a:rPr lang="en-US" sz="2000" dirty="0" smtClean="0">
                    <a:latin typeface="Times New Roman" panose="02020603050405020304" pitchFamily="18" charset="0"/>
                    <a:cs typeface="Times New Roman" panose="02020603050405020304" pitchFamily="18" charset="0"/>
                  </a:rPr>
                  <a:t>(Major, </a:t>
                </a: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=.342; </a:t>
                </a:r>
                <a:r>
                  <a:rPr lang="en-US" sz="2000" dirty="0">
                    <a:latin typeface="Times New Roman" panose="02020603050405020304" pitchFamily="18" charset="0"/>
                    <a:cs typeface="Times New Roman" panose="02020603050405020304" pitchFamily="18" charset="0"/>
                  </a:rPr>
                  <a:t>Initial Player Status, p</a:t>
                </a:r>
                <a:r>
                  <a:rPr lang="en-US" sz="2000" dirty="0" smtClean="0">
                    <a:latin typeface="Times New Roman" panose="02020603050405020304" pitchFamily="18" charset="0"/>
                    <a:cs typeface="Times New Roman" panose="02020603050405020304" pitchFamily="18" charset="0"/>
                  </a:rPr>
                  <a:t>=.175; </a:t>
                </a:r>
                <a:r>
                  <a:rPr lang="en-US" sz="2000" dirty="0">
                    <a:latin typeface="Times New Roman" panose="02020603050405020304" pitchFamily="18" charset="0"/>
                    <a:cs typeface="Times New Roman" panose="02020603050405020304" pitchFamily="18" charset="0"/>
                  </a:rPr>
                  <a:t>Interaction, p</a:t>
                </a:r>
                <a:r>
                  <a:rPr lang="en-US" sz="2000" dirty="0" smtClean="0">
                    <a:latin typeface="Times New Roman" panose="02020603050405020304" pitchFamily="18" charset="0"/>
                    <a:cs typeface="Times New Roman" panose="02020603050405020304" pitchFamily="18" charset="0"/>
                  </a:rPr>
                  <a:t>=.068).</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533400" y="838200"/>
                <a:ext cx="8229600" cy="6019800"/>
              </a:xfrm>
              <a:blipFill rotWithShape="1">
                <a:blip r:embed="rId4"/>
                <a:stretch>
                  <a:fillRect l="-667" t="-507"/>
                </a:stretch>
              </a:blipFill>
            </p:spPr>
            <p:txBody>
              <a:bodyPr/>
              <a:lstStyle/>
              <a:p>
                <a:r>
                  <a:rPr lang="en-US">
                    <a:noFill/>
                  </a:rPr>
                  <a:t> </a:t>
                </a:r>
              </a:p>
            </p:txBody>
          </p:sp>
        </mc:Fallback>
      </mc:AlternateContent>
      <p:sp>
        <p:nvSpPr>
          <p:cNvPr id="5" name="TextBox 4"/>
          <p:cNvSpPr txBox="1"/>
          <p:nvPr/>
        </p:nvSpPr>
        <p:spPr>
          <a:xfrm>
            <a:off x="1676400" y="1981200"/>
            <a:ext cx="1905000" cy="369332"/>
          </a:xfrm>
          <a:prstGeom prst="rect">
            <a:avLst/>
          </a:prstGeom>
          <a:noFill/>
        </p:spPr>
        <p:txBody>
          <a:bodyPr wrap="square" rtlCol="0">
            <a:spAutoFit/>
          </a:bodyPr>
          <a:lstStyle/>
          <a:p>
            <a:r>
              <a:rPr lang="en-US" u="sng" dirty="0">
                <a:solidFill>
                  <a:srgbClr val="E8D802"/>
                </a:solidFill>
                <a:latin typeface="Times New Roman" panose="02020603050405020304" pitchFamily="18" charset="0"/>
                <a:cs typeface="Times New Roman" panose="02020603050405020304" pitchFamily="18" charset="0"/>
              </a:rPr>
              <a:t>Figure 2.</a:t>
            </a: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4628" y="2148952"/>
            <a:ext cx="6622112"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39912"/>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68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4099"/>
                                        </p:tgtEl>
                                      </p:cBhvr>
                                    </p:animEffect>
                                    <p:anim calcmode="lin" valueType="num">
                                      <p:cBhvr>
                                        <p:cTn id="11" dur="1000"/>
                                        <p:tgtEl>
                                          <p:spTgt spid="4099"/>
                                        </p:tgtEl>
                                        <p:attrNameLst>
                                          <p:attrName>ppt_x</p:attrName>
                                        </p:attrNameLst>
                                      </p:cBhvr>
                                      <p:tavLst>
                                        <p:tav tm="0">
                                          <p:val>
                                            <p:strVal val="ppt_x"/>
                                          </p:val>
                                        </p:tav>
                                        <p:tav tm="100000">
                                          <p:val>
                                            <p:strVal val="ppt_x"/>
                                          </p:val>
                                        </p:tav>
                                      </p:tavLst>
                                    </p:anim>
                                    <p:anim calcmode="lin" valueType="num">
                                      <p:cBhvr>
                                        <p:cTn id="12" dur="1000"/>
                                        <p:tgtEl>
                                          <p:spTgt spid="4099"/>
                                        </p:tgtEl>
                                        <p:attrNameLst>
                                          <p:attrName>ppt_y</p:attrName>
                                        </p:attrNameLst>
                                      </p:cBhvr>
                                      <p:tavLst>
                                        <p:tav tm="0">
                                          <p:val>
                                            <p:strVal val="ppt_y"/>
                                          </p:val>
                                        </p:tav>
                                        <p:tav tm="100000">
                                          <p:val>
                                            <p:strVal val="ppt_y+.1"/>
                                          </p:val>
                                        </p:tav>
                                      </p:tavLst>
                                    </p:anim>
                                    <p:set>
                                      <p:cBhvr>
                                        <p:cTn id="13" dur="1" fill="hold">
                                          <p:stCondLst>
                                            <p:cond delay="999"/>
                                          </p:stCondLst>
                                        </p:cTn>
                                        <p:tgtEl>
                                          <p:spTgt spid="409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anim calcmode="lin" valueType="num">
                                      <p:cBhvr>
                                        <p:cTn id="19" dur="1000" fill="hold"/>
                                        <p:tgtEl>
                                          <p:spTgt spid="4101"/>
                                        </p:tgtEl>
                                        <p:attrNameLst>
                                          <p:attrName>ppt_x</p:attrName>
                                        </p:attrNameLst>
                                      </p:cBhvr>
                                      <p:tavLst>
                                        <p:tav tm="0">
                                          <p:val>
                                            <p:strVal val="#ppt_x"/>
                                          </p:val>
                                        </p:tav>
                                        <p:tav tm="100000">
                                          <p:val>
                                            <p:strVal val="#ppt_x"/>
                                          </p:val>
                                        </p:tav>
                                      </p:tavLst>
                                    </p:anim>
                                    <p:anim calcmode="lin" valueType="num">
                                      <p:cBhvr>
                                        <p:cTn id="2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5694458"/>
            <a:ext cx="777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200"/>
            <a:ext cx="7924800" cy="1143000"/>
          </a:xfrm>
        </p:spPr>
        <p:txBody>
          <a:bodyPr/>
          <a:lstStyle/>
          <a:p>
            <a:r>
              <a:rPr lang="en-US" dirty="0" smtClean="0">
                <a:solidFill>
                  <a:srgbClr val="E3E80E"/>
                </a:solidFill>
                <a:cs typeface="Times New Roman" panose="02020603050405020304" pitchFamily="18" charset="0"/>
              </a:rPr>
              <a:t>Freshman football players cant take a full load?</a:t>
            </a:r>
            <a:endParaRPr lang="en-US" dirty="0">
              <a:solidFill>
                <a:srgbClr val="E3E80E"/>
              </a:solidFill>
              <a:cs typeface="Times New Roman" panose="02020603050405020304" pitchFamily="18" charset="0"/>
            </a:endParaRPr>
          </a:p>
        </p:txBody>
      </p:sp>
      <p:sp>
        <p:nvSpPr>
          <p:cNvPr id="3" name="Content Placeholder 2"/>
          <p:cNvSpPr>
            <a:spLocks noGrp="1"/>
          </p:cNvSpPr>
          <p:nvPr>
            <p:ph sz="quarter" idx="13"/>
          </p:nvPr>
        </p:nvSpPr>
        <p:spPr>
          <a:xfrm>
            <a:off x="381000" y="1143000"/>
            <a:ext cx="8382000" cy="5791200"/>
          </a:xfrm>
        </p:spPr>
        <p:txBody>
          <a:bodyPr>
            <a:normAutofit fontScale="92500"/>
          </a:bodyPr>
          <a:lstStyle/>
          <a:p>
            <a:r>
              <a:rPr lang="en-US" sz="2200" dirty="0" smtClean="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2x3 ANOVA with initial term hours (15 plus vs. below 15) and ending playing status (practice squad vs. active players vs. former players) as IV’s and Fall to </a:t>
            </a:r>
            <a:r>
              <a:rPr lang="en-US" sz="2200" dirty="0" smtClean="0">
                <a:latin typeface="Times New Roman" panose="02020603050405020304" pitchFamily="18" charset="0"/>
                <a:cs typeface="Times New Roman" panose="02020603050405020304" pitchFamily="18" charset="0"/>
              </a:rPr>
              <a:t>Spring </a:t>
            </a:r>
            <a:r>
              <a:rPr lang="en-US" sz="2200" dirty="0">
                <a:latin typeface="Times New Roman" panose="02020603050405020304" pitchFamily="18" charset="0"/>
                <a:cs typeface="Times New Roman" panose="02020603050405020304" pitchFamily="18" charset="0"/>
              </a:rPr>
              <a:t>retention as DV was run. </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000" dirty="0" smtClean="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dirty="0" smtClean="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dirty="0" smtClean="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There was a significant main effect for ending playing status, such that Practice Squad (73%) retained significantly less than the active squad (83%) and former players (</a:t>
            </a:r>
            <a:r>
              <a:rPr lang="en-US" sz="2200" dirty="0">
                <a:latin typeface="Times New Roman" panose="02020603050405020304" pitchFamily="18" charset="0"/>
                <a:cs typeface="Times New Roman" panose="02020603050405020304" pitchFamily="18" charset="0"/>
              </a:rPr>
              <a:t>100%) F(2, 315)= 3.934, p&lt;.05, ɳ=.02.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There were no other significant main effect for initial term hours with respect to Fall to Spring retention. </a:t>
            </a:r>
            <a:endParaRPr lang="en-US" dirty="0"/>
          </a:p>
        </p:txBody>
      </p:sp>
      <p:graphicFrame>
        <p:nvGraphicFramePr>
          <p:cNvPr id="7" name="Chart 6"/>
          <p:cNvGraphicFramePr/>
          <p:nvPr>
            <p:extLst>
              <p:ext uri="{D42A27DB-BD31-4B8C-83A1-F6EECF244321}">
                <p14:modId xmlns:p14="http://schemas.microsoft.com/office/powerpoint/2010/main" val="837769362"/>
              </p:ext>
            </p:extLst>
          </p:nvPr>
        </p:nvGraphicFramePr>
        <p:xfrm>
          <a:off x="1828800" y="2133600"/>
          <a:ext cx="5943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0" y="2133600"/>
            <a:ext cx="1066800" cy="369332"/>
          </a:xfrm>
          <a:prstGeom prst="rect">
            <a:avLst/>
          </a:prstGeom>
          <a:noFill/>
        </p:spPr>
        <p:txBody>
          <a:bodyPr wrap="square" rtlCol="0">
            <a:spAutoFit/>
          </a:bodyPr>
          <a:lstStyle/>
          <a:p>
            <a:r>
              <a:rPr lang="en-US" u="sng" dirty="0" smtClean="0">
                <a:solidFill>
                  <a:srgbClr val="E8D802"/>
                </a:solidFill>
                <a:latin typeface="Times New Roman" panose="02020603050405020304" pitchFamily="18" charset="0"/>
                <a:cs typeface="Times New Roman" panose="02020603050405020304" pitchFamily="18" charset="0"/>
              </a:rPr>
              <a:t>Figure 3.</a:t>
            </a:r>
            <a:endParaRPr lang="en-US" u="sng" dirty="0">
              <a:solidFill>
                <a:srgbClr val="E8D80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82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12403"/>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76200"/>
            <a:ext cx="7924800" cy="1143000"/>
          </a:xfrm>
        </p:spPr>
        <p:txBody>
          <a:bodyPr/>
          <a:lstStyle/>
          <a:p>
            <a:r>
              <a:rPr lang="en-US" dirty="0" smtClean="0">
                <a:solidFill>
                  <a:srgbClr val="E3E80E"/>
                </a:solidFill>
              </a:rPr>
              <a:t>The Plan (to be instituted fall of 2017)</a:t>
            </a:r>
            <a:endParaRPr lang="en-US" dirty="0">
              <a:solidFill>
                <a:srgbClr val="E3E80E"/>
              </a:solidFill>
            </a:endParaRPr>
          </a:p>
        </p:txBody>
      </p:sp>
      <p:sp>
        <p:nvSpPr>
          <p:cNvPr id="3" name="Content Placeholder 2"/>
          <p:cNvSpPr>
            <a:spLocks noGrp="1"/>
          </p:cNvSpPr>
          <p:nvPr>
            <p:ph sz="quarter" idx="13"/>
          </p:nvPr>
        </p:nvSpPr>
        <p:spPr>
          <a:xfrm>
            <a:off x="609600" y="1295400"/>
            <a:ext cx="7924800" cy="5410200"/>
          </a:xfrm>
        </p:spPr>
        <p:txBody>
          <a:bodyPr>
            <a:normAutofit fontScale="92500" lnSpcReduction="10000"/>
          </a:bodyPr>
          <a:lstStyle/>
          <a:p>
            <a:pPr marL="0" marR="0" indent="0">
              <a:lnSpc>
                <a:spcPct val="107000"/>
              </a:lnSpc>
              <a:spcBef>
                <a:spcPts val="0"/>
              </a:spcBef>
              <a:spcAft>
                <a:spcPts val="800"/>
              </a:spcAft>
              <a:buNone/>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Step 1: Try out a Major</a:t>
            </a:r>
            <a:r>
              <a:rPr lang="en-US" sz="2400" i="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2400" i="1" u="sng"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Make incoming freshman choose a preliminary major during player check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in.</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Like any player, they can change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majors.</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This may keep them here for the second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semester</a:t>
            </a:r>
            <a:r>
              <a:rPr lang="en-US" sz="2100" dirty="0">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Step 2: Study Hall to Win</a:t>
            </a:r>
            <a:r>
              <a:rPr lang="en-US" sz="2400" i="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2400" i="1" u="sng"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Math and Writing CLA’s are next door to football’s mandatory study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hall. </a:t>
            </a:r>
          </a:p>
          <a:p>
            <a:pPr lvl="0">
              <a:lnSpc>
                <a:spcPct val="107000"/>
              </a:lnSpc>
              <a:spcBef>
                <a:spcPts val="0"/>
              </a:spcBef>
              <a:spcAft>
                <a:spcPts val="0"/>
              </a:spcAft>
              <a:buFont typeface="Symbol" panose="05050102010706020507" pitchFamily="18" charset="2"/>
              <a:buChar char=""/>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Specialized peer mentor </a:t>
            </a:r>
            <a:r>
              <a:rPr lang="en-US" sz="2100" dirty="0">
                <a:latin typeface="Times New Roman" panose="02020603050405020304" pitchFamily="18" charset="0"/>
                <a:ea typeface="Calibri" panose="020F0502020204030204" pitchFamily="34" charset="0"/>
                <a:cs typeface="Times New Roman" panose="02020603050405020304" pitchFamily="18" charset="0"/>
              </a:rPr>
              <a:t>assistance during mandatory study hall for players at risk (below a 2.9 GPA</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Symbol" panose="05050102010706020507" pitchFamily="18" charset="2"/>
              <a:buChar char=""/>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Training </a:t>
            </a:r>
            <a:r>
              <a:rPr lang="en-US" sz="2100" dirty="0">
                <a:latin typeface="Times New Roman" panose="02020603050405020304" pitchFamily="18" charset="0"/>
                <a:ea typeface="Calibri" panose="020F0502020204030204" pitchFamily="34" charset="0"/>
                <a:cs typeface="Times New Roman" panose="02020603050405020304" pitchFamily="18" charset="0"/>
              </a:rPr>
              <a:t>in making up assignments before missing the class with peer mentors or senior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players.</a:t>
            </a:r>
            <a:endParaRPr lang="en-US" sz="2100" b="1" i="1" u="sng"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Step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3: 15 to Finish</a:t>
            </a:r>
            <a:r>
              <a:rPr lang="en-US" sz="1800" i="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600" i="1" u="sng"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Make </a:t>
            </a:r>
            <a:r>
              <a:rPr lang="en-US" sz="2100" dirty="0">
                <a:latin typeface="Times New Roman" panose="02020603050405020304" pitchFamily="18" charset="0"/>
                <a:ea typeface="Calibri" panose="020F0502020204030204" pitchFamily="34" charset="0"/>
                <a:cs typeface="Times New Roman" panose="02020603050405020304" pitchFamily="18" charset="0"/>
              </a:rPr>
              <a:t>the incoming freshman players sign up for 15 course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hours. </a:t>
            </a:r>
          </a:p>
          <a:p>
            <a:pPr lvl="0">
              <a:lnSpc>
                <a:spcPct val="107000"/>
              </a:lnSpc>
              <a:spcBef>
                <a:spcPts val="0"/>
              </a:spcBef>
              <a:spcAft>
                <a:spcPts val="0"/>
              </a:spcAft>
              <a:buFont typeface="Symbol" panose="05050102010706020507" pitchFamily="18" charset="2"/>
              <a:buChar char=""/>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Coaches have talking points on lifelong impact of taking 15 hours.</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Symbol" panose="05050102010706020507" pitchFamily="18" charset="2"/>
              <a:buChar char=""/>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Coaches will recommend dropping a class if the player is reported as academically struggling.</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4669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E3E80E"/>
                </a:solidFill>
              </a:rPr>
              <a:t>References</a:t>
            </a:r>
            <a:endParaRPr lang="en-US" dirty="0">
              <a:solidFill>
                <a:srgbClr val="E3E80E"/>
              </a:solidFill>
            </a:endParaRPr>
          </a:p>
        </p:txBody>
      </p:sp>
      <p:sp>
        <p:nvSpPr>
          <p:cNvPr id="3" name="Content Placeholder 2"/>
          <p:cNvSpPr>
            <a:spLocks noGrp="1"/>
          </p:cNvSpPr>
          <p:nvPr>
            <p:ph sz="quarter" idx="13"/>
          </p:nvPr>
        </p:nvSpPr>
        <p:spPr>
          <a:xfrm>
            <a:off x="609600" y="1219200"/>
            <a:ext cx="7924800" cy="5638800"/>
          </a:xfrm>
        </p:spPr>
        <p:txBody>
          <a:bodyPr>
            <a:normAutofit fontScale="55000" lnSpcReduction="20000"/>
          </a:bodyPr>
          <a:lstStyle/>
          <a:p>
            <a:pPr marL="0" lvl="0" indent="0" eaLnBrk="0" fontAlgn="base" hangingPunct="0">
              <a:lnSpc>
                <a:spcPct val="125000"/>
              </a:lnSpc>
              <a:spcBef>
                <a:spcPct val="0"/>
              </a:spcBef>
              <a:spcAft>
                <a:spcPct val="0"/>
              </a:spcAft>
              <a:buClrTx/>
              <a:buNone/>
            </a:pP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Burnsed, Brian. (2011). How Higher Education Affects Lifetime Salary. U.S. News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Education</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a:t>
            </a:r>
          </a:p>
          <a:p>
            <a:pPr marL="0" lvl="0" indent="0" eaLnBrk="0" fontAlgn="base" hangingPunct="0">
              <a:lnSpc>
                <a:spcPct val="125000"/>
              </a:lnSpc>
              <a:spcBef>
                <a:spcPct val="0"/>
              </a:spcBef>
              <a:spcAft>
                <a:spcPct val="0"/>
              </a:spcAft>
              <a:buClrTx/>
              <a:buNone/>
            </a:pP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Gladieux, L., &amp; Perna, L. (2005). Borrowers Who Drop Out: A Neglected Aspect of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College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Student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Loan Trend.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The National Center for Public Policy </a:t>
            </a:r>
            <a:r>
              <a:rPr lang="en-US" sz="2800" i="1" spc="0" dirty="0" smtClean="0">
                <a:latin typeface="Times New Roman" panose="02020603050405020304" pitchFamily="18" charset="0"/>
                <a:ea typeface="ＭＳ Ｐゴシック" panose="020B0600070205080204" pitchFamily="34" charset="-128"/>
                <a:cs typeface="Times New Roman" panose="02020603050405020304" pitchFamily="18" charset="0"/>
              </a:rPr>
              <a:t>and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Higher Education.</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0" lvl="0" indent="0" eaLnBrk="0" fontAlgn="base" hangingPunct="0">
              <a:lnSpc>
                <a:spcPct val="125000"/>
              </a:lnSpc>
              <a:spcBef>
                <a:spcPct val="0"/>
              </a:spcBef>
              <a:spcAft>
                <a:spcPct val="0"/>
              </a:spcAft>
              <a:buClrTx/>
              <a:buNone/>
            </a:pP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Lang, G., Dunham, R. G., &amp; Alpert, G. P. (1988). F</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actors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R</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elated to the Academic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S</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uccess and 	Failure of College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F</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ootball Players. </a:t>
            </a:r>
            <a:r>
              <a:rPr lang="en-US" sz="2800" i="1" spc="0" dirty="0" smtClean="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Case of the Mental Dropout. Youth &amp; Society</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20(2</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209.</a:t>
            </a:r>
          </a:p>
          <a:p>
            <a:pPr marL="0" lvl="0" indent="0" eaLnBrk="0" fontAlgn="base" hangingPunct="0">
              <a:lnSpc>
                <a:spcPct val="125000"/>
              </a:lnSpc>
              <a:spcBef>
                <a:spcPct val="0"/>
              </a:spcBef>
              <a:spcAft>
                <a:spcPct val="0"/>
              </a:spcAft>
              <a:buClrTx/>
              <a:buNone/>
            </a:pPr>
            <a:r>
              <a:rPr lang="en-US" sz="2800" spc="0" dirty="0" err="1">
                <a:latin typeface="Times New Roman" panose="02020603050405020304" pitchFamily="18" charset="0"/>
                <a:ea typeface="ＭＳ Ｐゴシック" panose="020B0600070205080204" pitchFamily="34" charset="-128"/>
                <a:cs typeface="Times New Roman" panose="02020603050405020304" pitchFamily="18" charset="0"/>
              </a:rPr>
              <a:t>Robst</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J., &amp; </a:t>
            </a:r>
            <a:r>
              <a:rPr lang="en-US" sz="2800" spc="0" dirty="0" err="1">
                <a:latin typeface="Times New Roman" panose="02020603050405020304" pitchFamily="18" charset="0"/>
                <a:ea typeface="ＭＳ Ｐゴシック" panose="020B0600070205080204" pitchFamily="34" charset="-128"/>
                <a:cs typeface="Times New Roman" panose="02020603050405020304" pitchFamily="18" charset="0"/>
              </a:rPr>
              <a:t>Keil</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J. (2000). The Relationship between Athletic participation and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academic 	performance</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Evidence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from NCAA Division 3.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Applied </a:t>
            </a:r>
            <a:r>
              <a:rPr lang="en-US" sz="2800" i="1" spc="0" dirty="0" smtClean="0">
                <a:latin typeface="Times New Roman" panose="02020603050405020304" pitchFamily="18" charset="0"/>
                <a:ea typeface="ＭＳ Ｐゴシック" panose="020B0600070205080204" pitchFamily="34" charset="-128"/>
                <a:cs typeface="Times New Roman" panose="02020603050405020304" pitchFamily="18" charset="0"/>
              </a:rPr>
              <a:t>Economics</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32, 547-558. </a:t>
            </a:r>
          </a:p>
          <a:p>
            <a:pPr marL="0" lvl="0" indent="0" eaLnBrk="0" fontAlgn="base" hangingPunct="0">
              <a:lnSpc>
                <a:spcPct val="125000"/>
              </a:lnSpc>
              <a:spcBef>
                <a:spcPct val="0"/>
              </a:spcBef>
              <a:spcAft>
                <a:spcPct val="0"/>
              </a:spcAft>
              <a:buClrTx/>
              <a:buNone/>
            </a:pP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Schneider, R., Ross, S., &amp; Fisher, M. (2010). Academic clustering and Major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selection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of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Intercollegiate Student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Athletes. </a:t>
            </a:r>
            <a:r>
              <a:rPr lang="en-US" sz="2800" i="1" spc="0" dirty="0">
                <a:latin typeface="Times New Roman" pitchFamily="18" charset="0"/>
                <a:ea typeface="ＭＳ Ｐゴシック" panose="020B0600070205080204" pitchFamily="34" charset="-128"/>
                <a:cs typeface="Times New Roman" pitchFamily="18" charset="0"/>
              </a:rPr>
              <a:t>College Student Journal</a:t>
            </a:r>
            <a:r>
              <a:rPr lang="en-US" sz="2800" spc="0" dirty="0">
                <a:latin typeface="Times New Roman" pitchFamily="18" charset="0"/>
                <a:ea typeface="ＭＳ Ｐゴシック" panose="020B0600070205080204" pitchFamily="34" charset="-128"/>
                <a:cs typeface="Times New Roman" pitchFamily="18" charset="0"/>
              </a:rPr>
              <a:t>, </a:t>
            </a:r>
            <a:r>
              <a:rPr lang="en-US" sz="2800" spc="0" dirty="0" smtClean="0">
                <a:latin typeface="Times New Roman" pitchFamily="18" charset="0"/>
                <a:ea typeface="ＭＳ Ｐゴシック" panose="020B0600070205080204" pitchFamily="34" charset="-128"/>
                <a:cs typeface="Times New Roman" pitchFamily="18" charset="0"/>
              </a:rPr>
              <a:t>64-70</a:t>
            </a:r>
            <a:r>
              <a:rPr lang="en-US" sz="2800" spc="0" dirty="0">
                <a:latin typeface="Times New Roman" pitchFamily="18" charset="0"/>
                <a:ea typeface="ＭＳ Ｐゴシック" panose="020B0600070205080204" pitchFamily="34" charset="-128"/>
                <a:cs typeface="Times New Roman" pitchFamily="18" charset="0"/>
              </a:rPr>
              <a:t>.  </a:t>
            </a:r>
            <a:endParaRPr lang="en-US" sz="2800" spc="0" dirty="0" smtClean="0">
              <a:latin typeface="Times New Roman" pitchFamily="18" charset="0"/>
              <a:ea typeface="ＭＳ Ｐゴシック" panose="020B0600070205080204" pitchFamily="34" charset="-128"/>
              <a:cs typeface="Times New Roman" pitchFamily="18" charset="0"/>
            </a:endParaRPr>
          </a:p>
          <a:p>
            <a:pPr marL="0" lvl="0" indent="0" eaLnBrk="0" fontAlgn="base" hangingPunct="0">
              <a:lnSpc>
                <a:spcPct val="125000"/>
              </a:lnSpc>
              <a:spcBef>
                <a:spcPct val="0"/>
              </a:spcBef>
              <a:spcAft>
                <a:spcPct val="0"/>
              </a:spcAft>
              <a:buClrTx/>
              <a:buNone/>
            </a:pPr>
            <a:r>
              <a:rPr lang="en-US" sz="2800" spc="0" dirty="0">
                <a:latin typeface="Times New Roman" pitchFamily="18" charset="0"/>
                <a:ea typeface="ＭＳ Ｐゴシック" panose="020B0600070205080204" pitchFamily="34" charset="-128"/>
                <a:cs typeface="Times New Roman" pitchFamily="18" charset="0"/>
              </a:rPr>
              <a:t>Sobel, A. E. (2013). The Escalating Cost of College. Computer (00189162), 46(12), 85-87</a:t>
            </a:r>
            <a:r>
              <a:rPr lang="en-US" sz="2800" spc="0" dirty="0" smtClean="0">
                <a:latin typeface="Times New Roman" pitchFamily="18" charset="0"/>
                <a:ea typeface="ＭＳ Ｐゴシック" panose="020B0600070205080204" pitchFamily="34" charset="-128"/>
                <a:cs typeface="Times New Roman" pitchFamily="18" charset="0"/>
              </a:rPr>
              <a:t>.</a:t>
            </a:r>
            <a:endParaRPr lang="en-US" sz="2800" spc="0" dirty="0">
              <a:latin typeface="Times New Roman" pitchFamily="18" charset="0"/>
              <a:ea typeface="ＭＳ Ｐゴシック" panose="020B0600070205080204" pitchFamily="34" charset="-128"/>
              <a:cs typeface="Times New Roman" pitchFamily="18" charset="0"/>
            </a:endParaRPr>
          </a:p>
          <a:p>
            <a:pPr marL="0" lvl="0" indent="0" eaLnBrk="0" fontAlgn="base" hangingPunct="0">
              <a:lnSpc>
                <a:spcPct val="125000"/>
              </a:lnSpc>
              <a:spcBef>
                <a:spcPct val="0"/>
              </a:spcBef>
              <a:spcAft>
                <a:spcPct val="0"/>
              </a:spcAft>
              <a:buClrTx/>
              <a:buNone/>
            </a:pPr>
            <a:r>
              <a:rPr lang="en-US" sz="2800" spc="0" dirty="0" smtClean="0">
                <a:latin typeface="Times New Roman" pitchFamily="18" charset="0"/>
                <a:ea typeface="ＭＳ Ｐゴシック" panose="020B0600070205080204" pitchFamily="34" charset="-128"/>
                <a:cs typeface="Times New Roman" pitchFamily="18" charset="0"/>
              </a:rPr>
              <a:t>Stuart</a:t>
            </a:r>
            <a:r>
              <a:rPr lang="en-US" sz="2800" spc="0" dirty="0">
                <a:latin typeface="Times New Roman" pitchFamily="18" charset="0"/>
                <a:ea typeface="ＭＳ Ｐゴシック" panose="020B0600070205080204" pitchFamily="34" charset="-128"/>
                <a:cs typeface="Times New Roman" pitchFamily="18" charset="0"/>
              </a:rPr>
              <a:t>, Debra. (1985). Academic Preparation and Subsequent Performance of </a:t>
            </a:r>
            <a:r>
              <a:rPr lang="en-US" sz="2800" spc="0" dirty="0" smtClean="0">
                <a:latin typeface="Times New Roman" pitchFamily="18" charset="0"/>
                <a:ea typeface="ＭＳ Ｐゴシック" panose="020B0600070205080204" pitchFamily="34" charset="-128"/>
                <a:cs typeface="Times New Roman" pitchFamily="18" charset="0"/>
              </a:rPr>
              <a:t>Intercollegiate </a:t>
            </a:r>
            <a:r>
              <a:rPr lang="en-US" sz="2800" spc="0" dirty="0">
                <a:latin typeface="Times New Roman" pitchFamily="18" charset="0"/>
                <a:ea typeface="ＭＳ Ｐゴシック" panose="020B0600070205080204" pitchFamily="34" charset="-128"/>
                <a:cs typeface="Times New Roman" pitchFamily="18" charset="0"/>
              </a:rPr>
              <a:t>Football </a:t>
            </a:r>
            <a:r>
              <a:rPr lang="en-US" sz="2800" spc="0" dirty="0" smtClean="0">
                <a:latin typeface="Times New Roman" pitchFamily="18" charset="0"/>
                <a:ea typeface="ＭＳ Ｐゴシック" panose="020B0600070205080204" pitchFamily="34" charset="-128"/>
                <a:cs typeface="Times New Roman" pitchFamily="18" charset="0"/>
              </a:rPr>
              <a:t>	Players</a:t>
            </a:r>
            <a:r>
              <a:rPr lang="en-US" sz="2800" spc="0" dirty="0">
                <a:latin typeface="Times New Roman" pitchFamily="18" charset="0"/>
                <a:ea typeface="ＭＳ Ｐゴシック" panose="020B0600070205080204" pitchFamily="34" charset="-128"/>
                <a:cs typeface="Times New Roman" pitchFamily="18" charset="0"/>
              </a:rPr>
              <a:t>.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Journal of College Student </a:t>
            </a:r>
            <a:r>
              <a:rPr lang="en-US" sz="2800" i="1" spc="0" dirty="0" smtClean="0">
                <a:latin typeface="Times New Roman" panose="02020603050405020304" pitchFamily="18" charset="0"/>
                <a:ea typeface="ＭＳ Ｐゴシック" panose="020B0600070205080204" pitchFamily="34" charset="-128"/>
                <a:cs typeface="Times New Roman" panose="02020603050405020304" pitchFamily="18" charset="0"/>
              </a:rPr>
              <a:t>Personnel</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124-129.</a:t>
            </a:r>
          </a:p>
          <a:p>
            <a:pPr marL="0" lvl="0" indent="0" eaLnBrk="0" fontAlgn="base" hangingPunct="0">
              <a:lnSpc>
                <a:spcPct val="125000"/>
              </a:lnSpc>
              <a:spcBef>
                <a:spcPct val="0"/>
              </a:spcBef>
              <a:spcAft>
                <a:spcPct val="0"/>
              </a:spcAft>
              <a:buClrTx/>
              <a:buNone/>
            </a:pP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Williams, R. (2010, July 7). Using deep bench strength to develop talent. Retrieved March 07, 2017,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from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https://</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www.psychologytoday.com/blog/wired-success/201007/using-deep-bench-	strength-develop-talent</a:t>
            </a:r>
          </a:p>
          <a:p>
            <a:pPr marL="0" lvl="0" indent="0" eaLnBrk="0" fontAlgn="base" hangingPunct="0">
              <a:lnSpc>
                <a:spcPct val="125000"/>
              </a:lnSpc>
              <a:spcBef>
                <a:spcPct val="0"/>
              </a:spcBef>
              <a:spcAft>
                <a:spcPct val="0"/>
              </a:spcAft>
              <a:buClrTx/>
              <a:buNone/>
            </a:pP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Wolverton,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B., &amp;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Newman, </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J. (2013, April 26). Few Athletes Benefit From Move to </a:t>
            </a:r>
            <a:r>
              <a:rPr lang="en-US" sz="2800" spc="0" dirty="0" smtClean="0">
                <a:latin typeface="Times New Roman" panose="02020603050405020304" pitchFamily="18" charset="0"/>
                <a:ea typeface="ＭＳ Ｐゴシック" panose="020B0600070205080204" pitchFamily="34" charset="-128"/>
                <a:cs typeface="Times New Roman" panose="02020603050405020304" pitchFamily="18" charset="0"/>
              </a:rPr>
              <a:t>	Multiyear Scholarships</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800" i="1" spc="0" dirty="0">
                <a:latin typeface="Times New Roman" panose="02020603050405020304" pitchFamily="18" charset="0"/>
                <a:ea typeface="ＭＳ Ｐゴシック" panose="020B0600070205080204" pitchFamily="34" charset="-128"/>
                <a:cs typeface="Times New Roman" panose="02020603050405020304" pitchFamily="18" charset="0"/>
              </a:rPr>
              <a:t>Chronicle of Higher Education</a:t>
            </a:r>
            <a:r>
              <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rPr>
              <a:t>. pp. A3-A4.</a:t>
            </a:r>
          </a:p>
          <a:p>
            <a:pPr marL="0" lvl="0" indent="0" eaLnBrk="0" fontAlgn="base" hangingPunct="0">
              <a:lnSpc>
                <a:spcPct val="125000"/>
              </a:lnSpc>
              <a:spcBef>
                <a:spcPct val="0"/>
              </a:spcBef>
              <a:spcAft>
                <a:spcPct val="0"/>
              </a:spcAft>
              <a:buClrTx/>
              <a:buNone/>
            </a:pPr>
            <a:endParaRPr lang="en-US" sz="2800" spc="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33234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143000"/>
          </a:xfrm>
        </p:spPr>
        <p:txBody>
          <a:bodyPr/>
          <a:lstStyle/>
          <a:p>
            <a:r>
              <a:rPr lang="en-US" dirty="0" smtClean="0">
                <a:solidFill>
                  <a:srgbClr val="E3E80E"/>
                </a:solidFill>
              </a:rPr>
              <a:t>Acknowledgments</a:t>
            </a:r>
            <a:endParaRPr lang="en-US" dirty="0">
              <a:solidFill>
                <a:srgbClr val="E3E80E"/>
              </a:solidFill>
            </a:endParaRPr>
          </a:p>
        </p:txBody>
      </p:sp>
      <p:sp>
        <p:nvSpPr>
          <p:cNvPr id="4" name="Rectangle 3"/>
          <p:cNvSpPr/>
          <p:nvPr/>
        </p:nvSpPr>
        <p:spPr>
          <a:xfrm>
            <a:off x="609600" y="5410200"/>
            <a:ext cx="7848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Content Placeholder 2"/>
          <p:cNvSpPr txBox="1">
            <a:spLocks/>
          </p:cNvSpPr>
          <p:nvPr/>
        </p:nvSpPr>
        <p:spPr>
          <a:xfrm>
            <a:off x="533400" y="914400"/>
            <a:ext cx="7924800" cy="5715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I would like to thank…</a:t>
            </a:r>
          </a:p>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The research team for spending hours going over data and building the talking points for change. Emily M. Braun &amp; Hannah L. Spears.</a:t>
            </a:r>
          </a:p>
          <a:p>
            <a:pPr marL="0" indent="0">
              <a:buFont typeface="Arial" pitchFamily="34" charset="0"/>
              <a:buNone/>
            </a:pPr>
            <a:endParaRPr lang="en-US" sz="200"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The Professors of the TLU Psychology department for funding the grant which gave me the opportunity to run the study. Carolyn Turner, Scott Bailey, Michael </a:t>
            </a:r>
            <a:r>
              <a:rPr lang="en-US" sz="1900" dirty="0" err="1" smtClean="0">
                <a:latin typeface="Times New Roman" panose="02020603050405020304" pitchFamily="18" charset="0"/>
                <a:cs typeface="Times New Roman" panose="02020603050405020304" pitchFamily="18" charset="0"/>
              </a:rPr>
              <a:t>Czuchry</a:t>
            </a:r>
            <a:r>
              <a:rPr lang="en-US" sz="1900" dirty="0" smtClean="0">
                <a:latin typeface="Times New Roman" panose="02020603050405020304" pitchFamily="18" charset="0"/>
                <a:cs typeface="Times New Roman" panose="02020603050405020304" pitchFamily="18" charset="0"/>
              </a:rPr>
              <a:t>, &amp; </a:t>
            </a:r>
            <a:r>
              <a:rPr lang="en-US" sz="1900" dirty="0" err="1" smtClean="0">
                <a:latin typeface="Times New Roman" panose="02020603050405020304" pitchFamily="18" charset="0"/>
                <a:cs typeface="Times New Roman" panose="02020603050405020304" pitchFamily="18" charset="0"/>
              </a:rPr>
              <a:t>Tiffiny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Sia</a:t>
            </a:r>
            <a:r>
              <a:rPr lang="en-US" sz="1900" dirty="0" smtClean="0">
                <a:latin typeface="Times New Roman" panose="02020603050405020304" pitchFamily="18" charset="0"/>
                <a:cs typeface="Times New Roman" panose="02020603050405020304" pitchFamily="18" charset="0"/>
              </a:rPr>
              <a:t>.</a:t>
            </a:r>
          </a:p>
          <a:p>
            <a:pPr marL="0" indent="0">
              <a:buFont typeface="Arial" pitchFamily="34" charset="0"/>
              <a:buNone/>
            </a:pPr>
            <a:endParaRPr lang="en-US" sz="200"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The TLU Football Program for sharing player information, having faith in us, and collaborating in an effort to implement the findings. Danny Padron (Former Head Football Coach), Carl Gustafson (Head Football Coach), Kyle Ingram (Assistant Head Coach), &amp; Bob Jonas (Athletic Liaison). </a:t>
            </a:r>
          </a:p>
          <a:p>
            <a:pPr marL="0" indent="0">
              <a:buFont typeface="Arial" pitchFamily="34" charset="0"/>
              <a:buNone/>
            </a:pPr>
            <a:endParaRPr lang="en-US" sz="200"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TLU’s Institutional Research for giving us the data and information needed to run the study. Jean Constable (Director) &amp; James R. Gibson (Student Worker).</a:t>
            </a:r>
          </a:p>
          <a:p>
            <a:pPr marL="0" indent="0">
              <a:buFont typeface="Arial" pitchFamily="34" charset="0"/>
              <a:buNone/>
            </a:pPr>
            <a:endParaRPr lang="en-US" sz="200"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1900" dirty="0" smtClean="0">
                <a:latin typeface="Times New Roman" panose="02020603050405020304" pitchFamily="18" charset="0"/>
                <a:cs typeface="Times New Roman" panose="02020603050405020304" pitchFamily="18" charset="0"/>
              </a:rPr>
              <a:t>The Student Success Committee for pulling all of the departments together in order to increase awareness of the findings in the study to all appropriate TLU Faculty and Staff. </a:t>
            </a:r>
            <a:r>
              <a:rPr lang="en-US" sz="1900" dirty="0" err="1" smtClean="0">
                <a:latin typeface="Times New Roman" panose="02020603050405020304" pitchFamily="18" charset="0"/>
                <a:cs typeface="Times New Roman" panose="02020603050405020304" pitchFamily="18" charset="0"/>
              </a:rPr>
              <a:t>Malikah</a:t>
            </a:r>
            <a:r>
              <a:rPr lang="en-US" sz="1900" dirty="0" smtClean="0">
                <a:latin typeface="Times New Roman" panose="02020603050405020304" pitchFamily="18" charset="0"/>
                <a:cs typeface="Times New Roman" panose="02020603050405020304" pitchFamily="18" charset="0"/>
              </a:rPr>
              <a:t> Harvey (Assoc. Dean of Student Life and Learning), Lisa </a:t>
            </a:r>
            <a:r>
              <a:rPr lang="en-US" sz="1900" dirty="0" err="1" smtClean="0">
                <a:latin typeface="Times New Roman" panose="02020603050405020304" pitchFamily="18" charset="0"/>
                <a:cs typeface="Times New Roman" panose="02020603050405020304" pitchFamily="18" charset="0"/>
              </a:rPr>
              <a:t>Cradit</a:t>
            </a:r>
            <a:r>
              <a:rPr lang="en-US" sz="1900" dirty="0" smtClean="0">
                <a:latin typeface="Times New Roman" panose="02020603050405020304" pitchFamily="18" charset="0"/>
                <a:cs typeface="Times New Roman" panose="02020603050405020304" pitchFamily="18" charset="0"/>
              </a:rPr>
              <a:t> (Director of Academic Support), Debbie Cottrell (VP for Academic Affairs), &amp; Bill Miller (Director of Athletics).</a:t>
            </a:r>
          </a:p>
          <a:p>
            <a:endParaRPr lang="en-US" dirty="0" smtClean="0"/>
          </a:p>
          <a:p>
            <a:endParaRPr lang="en-US" dirty="0"/>
          </a:p>
        </p:txBody>
      </p:sp>
    </p:spTree>
    <p:extLst>
      <p:ext uri="{BB962C8B-B14F-4D97-AF65-F5344CB8AC3E}">
        <p14:creationId xmlns:p14="http://schemas.microsoft.com/office/powerpoint/2010/main" val="138313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924800" cy="1143000"/>
          </a:xfrm>
        </p:spPr>
        <p:txBody>
          <a:bodyPr/>
          <a:lstStyle/>
          <a:p>
            <a:pPr algn="ctr"/>
            <a:r>
              <a:rPr lang="en-US" sz="8800" u="sng" dirty="0" smtClean="0">
                <a:solidFill>
                  <a:srgbClr val="E3E80E"/>
                </a:solidFill>
              </a:rPr>
              <a:t>Questions?</a:t>
            </a:r>
            <a:endParaRPr lang="en-US" sz="8800" u="sng" dirty="0">
              <a:solidFill>
                <a:srgbClr val="E3E80E"/>
              </a:solidFill>
            </a:endParaRPr>
          </a:p>
        </p:txBody>
      </p:sp>
      <p:sp>
        <p:nvSpPr>
          <p:cNvPr id="3" name="Content Placeholder 2"/>
          <p:cNvSpPr>
            <a:spLocks noGrp="1"/>
          </p:cNvSpPr>
          <p:nvPr>
            <p:ph sz="quarter" idx="13"/>
          </p:nvPr>
        </p:nvSpPr>
        <p:spPr>
          <a:xfrm>
            <a:off x="609600" y="3962400"/>
            <a:ext cx="7924800" cy="4114800"/>
          </a:xfrm>
        </p:spPr>
        <p:txBody>
          <a:bodyPr/>
          <a:lstStyle/>
          <a:p>
            <a:pPr marL="0" indent="0" algn="ctr">
              <a:buNone/>
            </a:pPr>
            <a:r>
              <a:rPr lang="en-US" sz="3200" dirty="0" smtClean="0">
                <a:solidFill>
                  <a:srgbClr val="E3E80E"/>
                </a:solidFill>
                <a:latin typeface="Times New Roman" panose="02020603050405020304" pitchFamily="18" charset="0"/>
                <a:cs typeface="Times New Roman" panose="02020603050405020304" pitchFamily="18" charset="0"/>
              </a:rPr>
              <a:t>For more information contact</a:t>
            </a:r>
            <a:r>
              <a:rPr lang="en-US" sz="2000" dirty="0" smtClean="0">
                <a:latin typeface="Times New Roman" panose="02020603050405020304" pitchFamily="18" charset="0"/>
                <a:cs typeface="Times New Roman" panose="02020603050405020304" pitchFamily="18" charset="0"/>
              </a:rPr>
              <a:t>:</a:t>
            </a:r>
          </a:p>
          <a:p>
            <a:pPr marL="0" indent="0" algn="ctr">
              <a:buNone/>
            </a:pPr>
            <a:r>
              <a:rPr lang="en-US" sz="2000" dirty="0" smtClean="0">
                <a:latin typeface="Times New Roman" panose="02020603050405020304" pitchFamily="18" charset="0"/>
                <a:cs typeface="Times New Roman" panose="02020603050405020304" pitchFamily="18" charset="0"/>
              </a:rPr>
              <a:t>Sean </a:t>
            </a:r>
            <a:r>
              <a:rPr lang="en-US" sz="2000" dirty="0">
                <a:latin typeface="Times New Roman" panose="02020603050405020304" pitchFamily="18" charset="0"/>
                <a:cs typeface="Times New Roman" panose="02020603050405020304" pitchFamily="18" charset="0"/>
              </a:rPr>
              <a:t>A. Bogle Jr: </a:t>
            </a:r>
            <a:r>
              <a:rPr lang="en-US" sz="2000" dirty="0" smtClean="0">
                <a:latin typeface="Times New Roman" panose="02020603050405020304" pitchFamily="18" charset="0"/>
                <a:cs typeface="Times New Roman" panose="02020603050405020304" pitchFamily="18" charset="0"/>
                <a:hlinkClick r:id="rId3"/>
              </a:rPr>
              <a:t>sabogle@tlu.edu</a:t>
            </a:r>
            <a:endParaRPr lang="en-US" sz="2000" dirty="0" smtClean="0">
              <a:latin typeface="Times New Roman" panose="02020603050405020304" pitchFamily="18" charset="0"/>
              <a:cs typeface="Times New Roman" panose="02020603050405020304" pitchFamily="18" charset="0"/>
            </a:endParaRPr>
          </a:p>
          <a:p>
            <a:pPr marL="0" indent="0" algn="ctr">
              <a:buNone/>
            </a:pPr>
            <a:r>
              <a:rPr lang="en-US" sz="2000" dirty="0" err="1" smtClean="0">
                <a:latin typeface="Times New Roman" panose="02020603050405020304" pitchFamily="18" charset="0"/>
                <a:cs typeface="Times New Roman" panose="02020603050405020304" pitchFamily="18" charset="0"/>
              </a:rPr>
              <a:t>Tiffiny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 </a:t>
            </a:r>
            <a:r>
              <a:rPr lang="en-US" sz="2000" dirty="0" err="1">
                <a:latin typeface="Times New Roman" panose="02020603050405020304" pitchFamily="18" charset="0"/>
                <a:cs typeface="Times New Roman" panose="02020603050405020304" pitchFamily="18" charset="0"/>
              </a:rPr>
              <a:t>Sia</a:t>
            </a:r>
            <a:r>
              <a:rPr lang="en-US" sz="2000" dirty="0">
                <a:latin typeface="Times New Roman" panose="02020603050405020304" pitchFamily="18" charset="0"/>
                <a:cs typeface="Times New Roman" panose="02020603050405020304" pitchFamily="18" charset="0"/>
              </a:rPr>
              <a:t>: tsia@tlu.edu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4272371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382000" cy="1295400"/>
          </a:xfrm>
        </p:spPr>
        <p:txBody>
          <a:bodyPr/>
          <a:lstStyle/>
          <a:p>
            <a:r>
              <a:rPr lang="en-US" dirty="0">
                <a:solidFill>
                  <a:srgbClr val="E3E80E"/>
                </a:solidFill>
                <a:cs typeface="Times New Roman" panose="02020603050405020304" pitchFamily="18" charset="0"/>
              </a:rPr>
              <a:t>Universities need better </a:t>
            </a:r>
            <a:r>
              <a:rPr lang="en-US" dirty="0" smtClean="0">
                <a:solidFill>
                  <a:srgbClr val="E3E80E"/>
                </a:solidFill>
                <a:cs typeface="Times New Roman" panose="02020603050405020304" pitchFamily="18" charset="0"/>
              </a:rPr>
              <a:t>football player Retention</a:t>
            </a:r>
            <a:r>
              <a:rPr lang="en-US" dirty="0">
                <a:solidFill>
                  <a:srgbClr val="E3E80E"/>
                </a:solidFill>
                <a:cs typeface="Times New Roman" panose="02020603050405020304" pitchFamily="18" charset="0"/>
              </a:rPr>
              <a:t/>
            </a:r>
            <a:br>
              <a:rPr lang="en-US" dirty="0">
                <a:solidFill>
                  <a:srgbClr val="E3E80E"/>
                </a:solidFill>
                <a:cs typeface="Times New Roman" panose="02020603050405020304" pitchFamily="18" charset="0"/>
              </a:rPr>
            </a:br>
            <a:endParaRPr lang="en-US" dirty="0">
              <a:solidFill>
                <a:srgbClr val="E3E80E"/>
              </a:solidFill>
              <a:cs typeface="Times New Roman" panose="02020603050405020304" pitchFamily="18" charset="0"/>
            </a:endParaRPr>
          </a:p>
        </p:txBody>
      </p:sp>
      <p:sp>
        <p:nvSpPr>
          <p:cNvPr id="3" name="Content Placeholder 2"/>
          <p:cNvSpPr>
            <a:spLocks noGrp="1"/>
          </p:cNvSpPr>
          <p:nvPr>
            <p:ph sz="quarter" idx="13"/>
          </p:nvPr>
        </p:nvSpPr>
        <p:spPr>
          <a:xfrm>
            <a:off x="609600" y="1981200"/>
            <a:ext cx="7924800" cy="4114800"/>
          </a:xfrm>
        </p:spPr>
        <p:txBody>
          <a:bodyPr>
            <a:normAutofit/>
          </a:bodyPr>
          <a:lstStyle/>
          <a:p>
            <a:r>
              <a:rPr lang="en-US" sz="2400" dirty="0" smtClean="0">
                <a:latin typeface="Times New Roman" panose="02020603050405020304" pitchFamily="18" charset="0"/>
                <a:cs typeface="Times New Roman" panose="02020603050405020304" pitchFamily="18" charset="0"/>
              </a:rPr>
              <a:t>Universities are ranked nationally based on graduate rates (Sobel 2013).</a:t>
            </a:r>
          </a:p>
          <a:p>
            <a:r>
              <a:rPr lang="en-US" sz="2400" dirty="0" smtClean="0">
                <a:latin typeface="Times New Roman" panose="02020603050405020304" pitchFamily="18" charset="0"/>
                <a:cs typeface="Times New Roman" panose="02020603050405020304" pitchFamily="18" charset="0"/>
              </a:rPr>
              <a:t>Institutions need high retention for </a:t>
            </a:r>
            <a:r>
              <a:rPr lang="en-US" sz="2400" dirty="0">
                <a:latin typeface="Times New Roman" panose="02020603050405020304" pitchFamily="18" charset="0"/>
                <a:cs typeface="Times New Roman" panose="02020603050405020304" pitchFamily="18" charset="0"/>
              </a:rPr>
              <a:t>tuition </a:t>
            </a:r>
            <a:r>
              <a:rPr lang="en-US" sz="2400" dirty="0" smtClean="0">
                <a:latin typeface="Times New Roman" panose="02020603050405020304" pitchFamily="18" charset="0"/>
                <a:cs typeface="Times New Roman" panose="02020603050405020304" pitchFamily="18" charset="0"/>
              </a:rPr>
              <a:t>to maintain </a:t>
            </a:r>
            <a:r>
              <a:rPr lang="en-US" sz="2400" dirty="0">
                <a:latin typeface="Times New Roman" panose="02020603050405020304" pitchFamily="18" charset="0"/>
                <a:cs typeface="Times New Roman" panose="02020603050405020304" pitchFamily="18" charset="0"/>
              </a:rPr>
              <a:t>high quality academics and </a:t>
            </a:r>
            <a:r>
              <a:rPr lang="en-US" sz="2400" dirty="0" smtClean="0">
                <a:latin typeface="Times New Roman" panose="02020603050405020304" pitchFamily="18" charset="0"/>
                <a:cs typeface="Times New Roman" panose="02020603050405020304" pitchFamily="18" charset="0"/>
              </a:rPr>
              <a:t>athletics (Sobel 2013).</a:t>
            </a:r>
          </a:p>
          <a:p>
            <a:r>
              <a:rPr lang="en-US" sz="2400" dirty="0" smtClean="0">
                <a:latin typeface="Times New Roman" panose="02020603050405020304" pitchFamily="18" charset="0"/>
                <a:cs typeface="Times New Roman" panose="02020603050405020304" pitchFamily="18" charset="0"/>
              </a:rPr>
              <a:t>Football players represent a significant amount of the Universities student body (Lang 1988).</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football </a:t>
            </a:r>
            <a:r>
              <a:rPr lang="en-US" sz="2400" dirty="0" smtClean="0">
                <a:latin typeface="Times New Roman" panose="02020603050405020304" pitchFamily="18" charset="0"/>
                <a:cs typeface="Times New Roman" panose="02020603050405020304" pitchFamily="18" charset="0"/>
              </a:rPr>
              <a:t>team needs retention to have senior players for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deeper bench (more depth</a:t>
            </a:r>
            <a:r>
              <a:rPr lang="en-US" sz="2400" dirty="0" smtClean="0">
                <a:latin typeface="Times New Roman" panose="02020603050405020304" pitchFamily="18" charset="0"/>
                <a:cs typeface="Times New Roman" panose="02020603050405020304" pitchFamily="18" charset="0"/>
              </a:rPr>
              <a:t>) (Williams 2010).</a:t>
            </a:r>
            <a:endParaRPr lang="en-US" sz="2400" dirty="0">
              <a:latin typeface="Times New Roman" panose="02020603050405020304" pitchFamily="18" charset="0"/>
              <a:cs typeface="Times New Roman" panose="02020603050405020304" pitchFamily="18" charset="0"/>
            </a:endParaRPr>
          </a:p>
          <a:p>
            <a:pPr marL="0" lv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2466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3E80E"/>
                </a:solidFill>
                <a:cs typeface="Times New Roman" panose="02020603050405020304" pitchFamily="18" charset="0"/>
              </a:rPr>
              <a:t>Introduction to Division 3 Football</a:t>
            </a:r>
            <a:endParaRPr lang="en-US" dirty="0">
              <a:solidFill>
                <a:srgbClr val="E3E80E"/>
              </a:solidFill>
              <a:cs typeface="Times New Roman" panose="02020603050405020304" pitchFamily="18" charset="0"/>
            </a:endParaRPr>
          </a:p>
        </p:txBody>
      </p:sp>
      <p:sp>
        <p:nvSpPr>
          <p:cNvPr id="3" name="Content Placeholder 2"/>
          <p:cNvSpPr>
            <a:spLocks noGrp="1"/>
          </p:cNvSpPr>
          <p:nvPr>
            <p:ph sz="quarter" idx="13"/>
          </p:nvPr>
        </p:nvSpPr>
        <p:spPr>
          <a:xfrm>
            <a:off x="609600" y="1905000"/>
            <a:ext cx="7924800" cy="4114800"/>
          </a:xfrm>
        </p:spPr>
        <p:txBody>
          <a:bodyPr>
            <a:normAutofit/>
          </a:bodyPr>
          <a:lstStyle/>
          <a:p>
            <a:r>
              <a:rPr lang="en-US" sz="2000" dirty="0" smtClean="0">
                <a:latin typeface="Times New Roman" panose="02020603050405020304" pitchFamily="18" charset="0"/>
                <a:cs typeface="Times New Roman" panose="02020603050405020304" pitchFamily="18" charset="0"/>
              </a:rPr>
              <a:t>Research </a:t>
            </a:r>
            <a:r>
              <a:rPr lang="en-US" sz="2000" dirty="0">
                <a:latin typeface="Times New Roman" panose="02020603050405020304" pitchFamily="18" charset="0"/>
                <a:cs typeface="Times New Roman" panose="02020603050405020304" pitchFamily="18" charset="0"/>
              </a:rPr>
              <a:t>shows despite the number of Division 3 athletes, this group receives little attention in comparison to Division 1 and 2 athletes (</a:t>
            </a:r>
            <a:r>
              <a:rPr lang="en-US" sz="2000" dirty="0" err="1">
                <a:latin typeface="Times New Roman" panose="02020603050405020304" pitchFamily="18" charset="0"/>
                <a:cs typeface="Times New Roman" panose="02020603050405020304" pitchFamily="18" charset="0"/>
              </a:rPr>
              <a:t>Robst</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Keil</a:t>
            </a:r>
            <a:r>
              <a:rPr lang="en-US" sz="2000" dirty="0">
                <a:latin typeface="Times New Roman" panose="02020603050405020304" pitchFamily="18" charset="0"/>
                <a:cs typeface="Times New Roman" panose="02020603050405020304" pitchFamily="18" charset="0"/>
              </a:rPr>
              <a:t> 2000). </a:t>
            </a:r>
          </a:p>
          <a:p>
            <a:r>
              <a:rPr lang="en-US" sz="2000" dirty="0">
                <a:latin typeface="Times New Roman" panose="02020603050405020304" pitchFamily="18" charset="0"/>
                <a:cs typeface="Times New Roman" panose="02020603050405020304" pitchFamily="18" charset="0"/>
              </a:rPr>
              <a:t>Research also reveals that student athletes at a Division 3 university have lower GPAs than </a:t>
            </a:r>
            <a:r>
              <a:rPr lang="en-US" sz="2000" dirty="0" smtClean="0">
                <a:latin typeface="Times New Roman" panose="02020603050405020304" pitchFamily="18" charset="0"/>
                <a:cs typeface="Times New Roman" panose="02020603050405020304" pitchFamily="18" charset="0"/>
              </a:rPr>
              <a:t>non-athletes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Robst</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Keil</a:t>
            </a:r>
            <a:r>
              <a:rPr lang="en-US" sz="2000" dirty="0">
                <a:latin typeface="Times New Roman" panose="02020603050405020304" pitchFamily="18" charset="0"/>
                <a:cs typeface="Times New Roman" panose="02020603050405020304" pitchFamily="18" charset="0"/>
              </a:rPr>
              <a:t> 2000</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Many players are dependent on academic scholarships and show inconsistent retention without them (Wolverton &amp;Newman 2013).</a:t>
            </a:r>
          </a:p>
          <a:p>
            <a:r>
              <a:rPr lang="en-US" sz="2000" dirty="0">
                <a:latin typeface="Times New Roman" panose="02020603050405020304" pitchFamily="18" charset="0"/>
                <a:cs typeface="Times New Roman" panose="02020603050405020304" pitchFamily="18" charset="0"/>
              </a:rPr>
              <a:t>The current study looks at various academic and athletic characteristics that may be associated with first year retention patterns for football players.</a:t>
            </a:r>
          </a:p>
          <a:p>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2847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143000"/>
          </a:xfrm>
        </p:spPr>
        <p:txBody>
          <a:bodyPr/>
          <a:lstStyle/>
          <a:p>
            <a:r>
              <a:rPr lang="en-US" dirty="0" smtClean="0">
                <a:solidFill>
                  <a:srgbClr val="E3E80E"/>
                </a:solidFill>
                <a:cs typeface="Times New Roman" panose="02020603050405020304" pitchFamily="18" charset="0"/>
              </a:rPr>
              <a:t>Lifetime Impacts on the Players</a:t>
            </a:r>
            <a:endParaRPr lang="en-US" dirty="0">
              <a:solidFill>
                <a:srgbClr val="E3E80E"/>
              </a:solidFill>
              <a:cs typeface="Times New Roman" panose="02020603050405020304" pitchFamily="18" charset="0"/>
            </a:endParaRPr>
          </a:p>
        </p:txBody>
      </p:sp>
      <p:sp>
        <p:nvSpPr>
          <p:cNvPr id="3" name="Content Placeholder 2"/>
          <p:cNvSpPr>
            <a:spLocks noGrp="1"/>
          </p:cNvSpPr>
          <p:nvPr>
            <p:ph sz="quarter" idx="13"/>
          </p:nvPr>
        </p:nvSpPr>
        <p:spPr>
          <a:xfrm>
            <a:off x="609600" y="2057400"/>
            <a:ext cx="7924800" cy="4495800"/>
          </a:xfrm>
        </p:spPr>
        <p:txBody>
          <a:bodyPr>
            <a:normAutofit/>
          </a:bodyPr>
          <a:lstStyle/>
          <a:p>
            <a:r>
              <a:rPr lang="en-US" sz="2000" dirty="0" smtClean="0">
                <a:latin typeface="Times New Roman" panose="02020603050405020304" pitchFamily="18" charset="0"/>
                <a:cs typeface="Times New Roman" panose="02020603050405020304" pitchFamily="18" charset="0"/>
              </a:rPr>
              <a:t>Students with college degrees earn more than those with just a high school diploma (</a:t>
            </a:r>
            <a:r>
              <a:rPr lang="en-US" sz="2000" dirty="0" err="1" smtClean="0">
                <a:latin typeface="Times New Roman" panose="02020603050405020304" pitchFamily="18" charset="0"/>
                <a:cs typeface="Times New Roman" panose="02020603050405020304" pitchFamily="18" charset="0"/>
              </a:rPr>
              <a:t>Burnsed</a:t>
            </a:r>
            <a:r>
              <a:rPr lang="en-US" sz="2000" dirty="0" smtClean="0">
                <a:latin typeface="Times New Roman" panose="02020603050405020304" pitchFamily="18" charset="0"/>
                <a:cs typeface="Times New Roman" panose="02020603050405020304" pitchFamily="18" charset="0"/>
              </a:rPr>
              <a:t>, 2011).</a:t>
            </a:r>
          </a:p>
          <a:p>
            <a:r>
              <a:rPr lang="en-US" sz="2000" dirty="0">
                <a:latin typeface="Times New Roman" panose="02020603050405020304" pitchFamily="18" charset="0"/>
                <a:cs typeface="Times New Roman" panose="02020603050405020304" pitchFamily="18" charset="0"/>
              </a:rPr>
              <a:t>Students who fail in college can still incur substantial </a:t>
            </a:r>
            <a:r>
              <a:rPr lang="en-US" sz="2000" dirty="0" smtClean="0">
                <a:latin typeface="Times New Roman" panose="02020603050405020304" pitchFamily="18" charset="0"/>
                <a:cs typeface="Times New Roman" panose="02020603050405020304" pitchFamily="18" charset="0"/>
              </a:rPr>
              <a:t>debt (</a:t>
            </a:r>
            <a:r>
              <a:rPr lang="en-US" sz="2000" dirty="0" err="1" smtClean="0">
                <a:latin typeface="Times New Roman" panose="02020603050405020304" pitchFamily="18" charset="0"/>
                <a:cs typeface="Times New Roman" panose="02020603050405020304" pitchFamily="18" charset="0"/>
              </a:rPr>
              <a:t>Gladieux</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&amp; </a:t>
            </a:r>
            <a:r>
              <a:rPr lang="en-US" sz="2000" dirty="0" err="1">
                <a:latin typeface="Times New Roman" panose="02020603050405020304" pitchFamily="18" charset="0"/>
                <a:cs typeface="Times New Roman" panose="02020603050405020304" pitchFamily="18" charset="0"/>
              </a:rPr>
              <a:t>Perna</a:t>
            </a:r>
            <a:r>
              <a:rPr lang="en-US" sz="2000" dirty="0">
                <a:latin typeface="Times New Roman" panose="02020603050405020304" pitchFamily="18" charset="0"/>
                <a:cs typeface="Times New Roman" panose="02020603050405020304" pitchFamily="18" charset="0"/>
              </a:rPr>
              <a:t>, 2005</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Student athletes are accused of focusing more on academic eligibility than finishing their degree or college (Stuart 1985).</a:t>
            </a:r>
          </a:p>
          <a:p>
            <a:endParaRPr lang="en-US" dirty="0"/>
          </a:p>
        </p:txBody>
      </p:sp>
    </p:spTree>
    <p:extLst>
      <p:ext uri="{BB962C8B-B14F-4D97-AF65-F5344CB8AC3E}">
        <p14:creationId xmlns:p14="http://schemas.microsoft.com/office/powerpoint/2010/main" val="343631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7924800" cy="1143000"/>
          </a:xfrm>
        </p:spPr>
        <p:txBody>
          <a:bodyPr/>
          <a:lstStyle/>
          <a:p>
            <a:r>
              <a:rPr lang="en-US" dirty="0" smtClean="0">
                <a:solidFill>
                  <a:srgbClr val="E3E80E"/>
                </a:solidFill>
                <a:cs typeface="Times New Roman" panose="02020603050405020304" pitchFamily="18" charset="0"/>
              </a:rPr>
              <a:t>Method: Participants</a:t>
            </a:r>
            <a:endParaRPr lang="en-US" dirty="0">
              <a:solidFill>
                <a:srgbClr val="E3E80E"/>
              </a:solidFill>
              <a:cs typeface="Times New Roman" panose="02020603050405020304" pitchFamily="18" charset="0"/>
            </a:endParaRPr>
          </a:p>
        </p:txBody>
      </p:sp>
      <p:sp>
        <p:nvSpPr>
          <p:cNvPr id="3" name="TextBox 2"/>
          <p:cNvSpPr txBox="1"/>
          <p:nvPr/>
        </p:nvSpPr>
        <p:spPr>
          <a:xfrm>
            <a:off x="609600" y="1219200"/>
            <a:ext cx="7391400" cy="4401205"/>
          </a:xfrm>
          <a:prstGeom prst="rect">
            <a:avLst/>
          </a:prstGeom>
          <a:noFill/>
        </p:spPr>
        <p:txBody>
          <a:bodyPr wrap="square" rtlCol="0">
            <a:spAutoFit/>
          </a:bodyPr>
          <a:lstStyle/>
          <a:p>
            <a:pPr>
              <a:defRPr/>
            </a:pPr>
            <a:r>
              <a:rPr lang="en-US" altLang="en-US" sz="2000" dirty="0" smtClean="0">
                <a:latin typeface="Times New Roman" panose="02020603050405020304" pitchFamily="18" charset="0"/>
                <a:cs typeface="Times New Roman" panose="02020603050405020304" pitchFamily="18" charset="0"/>
              </a:rPr>
              <a:t>Total </a:t>
            </a:r>
            <a:r>
              <a:rPr lang="en-US" altLang="en-US" sz="2000" dirty="0">
                <a:latin typeface="Times New Roman" panose="02020603050405020304" pitchFamily="18" charset="0"/>
                <a:cs typeface="Times New Roman" panose="02020603050405020304" pitchFamily="18" charset="0"/>
              </a:rPr>
              <a:t>N= 321 freshman football players from 2011-2015 </a:t>
            </a:r>
            <a:endParaRPr lang="en-US" altLang="en-US" sz="2000" dirty="0" smtClean="0">
              <a:latin typeface="Times New Roman" panose="02020603050405020304" pitchFamily="18" charset="0"/>
              <a:cs typeface="Times New Roman" panose="02020603050405020304" pitchFamily="18" charset="0"/>
            </a:endParaRPr>
          </a:p>
          <a:p>
            <a:pPr>
              <a:defRPr/>
            </a:pPr>
            <a:endParaRPr lang="en-US" altLang="en-US" sz="2000" dirty="0" smtClean="0">
              <a:latin typeface="Times New Roman" panose="02020603050405020304" pitchFamily="18" charset="0"/>
              <a:cs typeface="Times New Roman" panose="02020603050405020304" pitchFamily="18" charset="0"/>
            </a:endParaRPr>
          </a:p>
          <a:p>
            <a:pPr>
              <a:defRPr/>
            </a:pPr>
            <a:r>
              <a:rPr lang="en-US" altLang="en-US" sz="2000" dirty="0" smtClean="0">
                <a:latin typeface="Times New Roman" panose="02020603050405020304" pitchFamily="18" charset="0"/>
                <a:cs typeface="Times New Roman" panose="02020603050405020304" pitchFamily="18" charset="0"/>
              </a:rPr>
              <a:t>Academic Preparedness (based on a median split of High School GPA)</a:t>
            </a:r>
          </a:p>
          <a:p>
            <a:pPr>
              <a:defRPr/>
            </a:pPr>
            <a:r>
              <a:rPr lang="en-US" altLang="en-US" sz="2000" dirty="0" smtClean="0">
                <a:latin typeface="Times New Roman" panose="02020603050405020304" pitchFamily="18" charset="0"/>
                <a:cs typeface="Times New Roman" panose="02020603050405020304" pitchFamily="18" charset="0"/>
              </a:rPr>
              <a:t>	Low Prepared Players= 149 (46%)</a:t>
            </a:r>
          </a:p>
          <a:p>
            <a:pPr>
              <a:defRPr/>
            </a:pPr>
            <a:r>
              <a:rPr lang="en-US" altLang="en-US" sz="2000" dirty="0" smtClean="0">
                <a:latin typeface="Times New Roman" panose="02020603050405020304" pitchFamily="18" charset="0"/>
                <a:cs typeface="Times New Roman" panose="02020603050405020304" pitchFamily="18" charset="0"/>
              </a:rPr>
              <a:t>	High Prepared Players= 145 (45%)</a:t>
            </a:r>
          </a:p>
          <a:p>
            <a:pPr>
              <a:defRPr/>
            </a:pPr>
            <a:endParaRPr lang="en-US" altLang="en-US" sz="2000" dirty="0">
              <a:latin typeface="Times New Roman" panose="02020603050405020304" pitchFamily="18" charset="0"/>
              <a:cs typeface="Times New Roman" panose="02020603050405020304" pitchFamily="18" charset="0"/>
            </a:endParaRPr>
          </a:p>
          <a:p>
            <a:pPr>
              <a:defRPr/>
            </a:pPr>
            <a:r>
              <a:rPr lang="en-US" altLang="en-US" sz="2000" dirty="0" smtClean="0">
                <a:latin typeface="Times New Roman" panose="02020603050405020304" pitchFamily="18" charset="0"/>
                <a:cs typeface="Times New Roman" panose="02020603050405020304" pitchFamily="18" charset="0"/>
              </a:rPr>
              <a:t>Major on Enrollment</a:t>
            </a:r>
          </a:p>
          <a:p>
            <a:pPr>
              <a:defRPr/>
            </a:pPr>
            <a:r>
              <a:rPr lang="en-US" altLang="en-US" sz="2000" dirty="0" smtClean="0">
                <a:latin typeface="Times New Roman" panose="02020603050405020304" pitchFamily="18" charset="0"/>
                <a:cs typeface="Times New Roman" panose="02020603050405020304" pitchFamily="18" charset="0"/>
              </a:rPr>
              <a:t>	Decided= 182 (56%)</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Undecided= 139 (43%)</a:t>
            </a:r>
          </a:p>
          <a:p>
            <a:pPr>
              <a:defRPr/>
            </a:pPr>
            <a:endParaRPr lang="en-US" altLang="en-US" sz="2000" dirty="0">
              <a:latin typeface="Times New Roman" panose="02020603050405020304" pitchFamily="18" charset="0"/>
              <a:cs typeface="Times New Roman" panose="02020603050405020304" pitchFamily="18" charset="0"/>
            </a:endParaRPr>
          </a:p>
          <a:p>
            <a:pPr>
              <a:defRPr/>
            </a:pPr>
            <a:r>
              <a:rPr lang="en-US" altLang="en-US" sz="2000" dirty="0" smtClean="0">
                <a:latin typeface="Times New Roman" panose="02020603050405020304" pitchFamily="18" charset="0"/>
                <a:cs typeface="Times New Roman" panose="02020603050405020304" pitchFamily="18" charset="0"/>
              </a:rPr>
              <a:t>Player Status</a:t>
            </a:r>
          </a:p>
          <a:p>
            <a:pPr>
              <a:defRPr/>
            </a:pPr>
            <a:r>
              <a:rPr lang="en-US" altLang="en-US" sz="2000" dirty="0" smtClean="0">
                <a:latin typeface="Times New Roman" panose="02020603050405020304" pitchFamily="18" charset="0"/>
                <a:cs typeface="Times New Roman" panose="02020603050405020304" pitchFamily="18" charset="0"/>
              </a:rPr>
              <a:t>	Active (Traveling)= 63 (53.8%)</a:t>
            </a:r>
          </a:p>
          <a:p>
            <a:pPr>
              <a:defRPr/>
            </a:pPr>
            <a:r>
              <a:rPr lang="en-US" altLang="en-US" sz="2000" dirty="0" smtClean="0">
                <a:latin typeface="Times New Roman" panose="02020603050405020304" pitchFamily="18" charset="0"/>
                <a:cs typeface="Times New Roman" panose="02020603050405020304" pitchFamily="18" charset="0"/>
              </a:rPr>
              <a:t>	Inactive (Practice Squad)= 36 (30.7%)</a:t>
            </a:r>
          </a:p>
          <a:p>
            <a:pPr>
              <a:defRPr/>
            </a:pPr>
            <a:r>
              <a:rPr lang="en-US" altLang="en-US" sz="2000" dirty="0" smtClean="0">
                <a:latin typeface="Times New Roman" panose="02020603050405020304" pitchFamily="18" charset="0"/>
                <a:cs typeface="Times New Roman" panose="02020603050405020304" pitchFamily="18" charset="0"/>
              </a:rPr>
              <a:t>	Former Players (Quit but remained at TLU)= 18 (15.3%)</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51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3E80E"/>
                </a:solidFill>
                <a:cs typeface="Times New Roman" panose="02020603050405020304" pitchFamily="18" charset="0"/>
              </a:rPr>
              <a:t>How the information was gathered</a:t>
            </a:r>
            <a:endParaRPr lang="en-US" dirty="0">
              <a:solidFill>
                <a:srgbClr val="E3E80E"/>
              </a:solidFill>
              <a:cs typeface="Times New Roman" panose="02020603050405020304" pitchFamily="18" charset="0"/>
            </a:endParaRPr>
          </a:p>
        </p:txBody>
      </p:sp>
      <p:sp>
        <p:nvSpPr>
          <p:cNvPr id="3" name="Content Placeholder 2"/>
          <p:cNvSpPr>
            <a:spLocks noGrp="1"/>
          </p:cNvSpPr>
          <p:nvPr>
            <p:ph sz="quarter" idx="13"/>
          </p:nvPr>
        </p:nvSpPr>
        <p:spPr>
          <a:xfrm>
            <a:off x="533400" y="1752600"/>
            <a:ext cx="7924800" cy="457200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Academic Information from Institutional Research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Ethnicity</a:t>
            </a:r>
            <a:r>
              <a:rPr lang="en-US" sz="2000" dirty="0">
                <a:latin typeface="Times New Roman" panose="02020603050405020304" pitchFamily="18" charset="0"/>
                <a:cs typeface="Times New Roman" panose="02020603050405020304" pitchFamily="18" charset="0"/>
              </a:rPr>
              <a:t>, High </a:t>
            </a:r>
            <a:r>
              <a:rPr lang="en-US" sz="2000" dirty="0" smtClean="0">
                <a:latin typeface="Times New Roman" panose="02020603050405020304" pitchFamily="18" charset="0"/>
                <a:cs typeface="Times New Roman" panose="02020603050405020304" pitchFamily="18" charset="0"/>
              </a:rPr>
              <a:t>School </a:t>
            </a:r>
            <a:r>
              <a:rPr lang="en-US" sz="2000" dirty="0">
                <a:latin typeface="Times New Roman" panose="02020603050405020304" pitchFamily="18" charset="0"/>
                <a:cs typeface="Times New Roman" panose="02020603050405020304" pitchFamily="18" charset="0"/>
              </a:rPr>
              <a:t>GPA, Initial Academic Major, </a:t>
            </a:r>
            <a:r>
              <a:rPr lang="en-US" sz="2000" dirty="0" smtClean="0">
                <a:latin typeface="Times New Roman" panose="02020603050405020304" pitchFamily="18" charset="0"/>
                <a:cs typeface="Times New Roman" panose="02020603050405020304" pitchFamily="18" charset="0"/>
              </a:rPr>
              <a:t>	Term </a:t>
            </a:r>
            <a:r>
              <a:rPr lang="en-US" sz="2000" dirty="0">
                <a:latin typeface="Times New Roman" panose="02020603050405020304" pitchFamily="18" charset="0"/>
                <a:cs typeface="Times New Roman" panose="02020603050405020304" pitchFamily="18" charset="0"/>
              </a:rPr>
              <a:t>Hours Attempted, Yearly </a:t>
            </a:r>
            <a:r>
              <a:rPr lang="en-US" sz="2000" dirty="0" smtClean="0">
                <a:latin typeface="Times New Roman" panose="02020603050405020304" pitchFamily="18" charset="0"/>
                <a:cs typeface="Times New Roman" panose="02020603050405020304" pitchFamily="18" charset="0"/>
              </a:rPr>
              <a:t>Enrollment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First </a:t>
            </a:r>
            <a:r>
              <a:rPr lang="en-US" sz="2000" dirty="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eneration 	Status</a:t>
            </a:r>
            <a:r>
              <a:rPr lang="en-US" sz="2000" dirty="0">
                <a:latin typeface="Times New Roman" panose="02020603050405020304" pitchFamily="18" charset="0"/>
                <a:cs typeface="Times New Roman" panose="02020603050405020304" pitchFamily="18" charset="0"/>
              </a:rPr>
              <a:t>, and R</a:t>
            </a:r>
            <a:r>
              <a:rPr lang="en-US" sz="2000" dirty="0" smtClean="0">
                <a:latin typeface="Times New Roman" panose="02020603050405020304" pitchFamily="18" charset="0"/>
                <a:cs typeface="Times New Roman" panose="02020603050405020304" pitchFamily="18" charset="0"/>
              </a:rPr>
              <a:t>eligion</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Football Information from TLU football program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Players </a:t>
            </a:r>
            <a:r>
              <a:rPr lang="en-US" sz="2000" dirty="0">
                <a:latin typeface="Times New Roman" panose="02020603050405020304" pitchFamily="18" charset="0"/>
                <a:cs typeface="Times New Roman" panose="02020603050405020304" pitchFamily="18" charset="0"/>
              </a:rPr>
              <a:t>Initial and Yearly </a:t>
            </a:r>
            <a:r>
              <a:rPr lang="en-US" sz="2000" dirty="0" smtClean="0">
                <a:latin typeface="Times New Roman" panose="02020603050405020304" pitchFamily="18" charset="0"/>
                <a:cs typeface="Times New Roman" panose="02020603050405020304" pitchFamily="18" charset="0"/>
              </a:rPr>
              <a:t>Status (Active </a:t>
            </a:r>
            <a:r>
              <a:rPr lang="en-US" sz="2000" dirty="0">
                <a:latin typeface="Times New Roman" panose="02020603050405020304" pitchFamily="18" charset="0"/>
                <a:cs typeface="Times New Roman" panose="02020603050405020304" pitchFamily="18" charset="0"/>
              </a:rPr>
              <a:t>or </a:t>
            </a:r>
            <a:r>
              <a:rPr lang="en-US" sz="2000" dirty="0" smtClean="0">
                <a:latin typeface="Times New Roman" panose="02020603050405020304" pitchFamily="18" charset="0"/>
                <a:cs typeface="Times New Roman" panose="02020603050405020304" pitchFamily="18" charset="0"/>
              </a:rPr>
              <a:t>Practice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quad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Championship </a:t>
            </a:r>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inning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easons</a:t>
            </a:r>
            <a:r>
              <a:rPr lang="en-US" sz="2000" dirty="0">
                <a:latin typeface="Times New Roman" panose="02020603050405020304" pitchFamily="18" charset="0"/>
                <a:cs typeface="Times New Roman" panose="02020603050405020304" pitchFamily="18" charset="0"/>
              </a:rPr>
              <a:t>, Position, Distance from </a:t>
            </a:r>
            <a:r>
              <a:rPr lang="en-US" sz="2000" dirty="0" smtClean="0">
                <a:latin typeface="Times New Roman" panose="02020603050405020304" pitchFamily="18" charset="0"/>
                <a:cs typeface="Times New Roman" panose="02020603050405020304" pitchFamily="18" charset="0"/>
              </a:rPr>
              <a:t>	Home</a:t>
            </a:r>
            <a:r>
              <a:rPr lang="en-US" sz="2000" dirty="0">
                <a:latin typeface="Times New Roman" panose="02020603050405020304" pitchFamily="18" charset="0"/>
                <a:cs typeface="Times New Roman" panose="02020603050405020304" pitchFamily="18" charset="0"/>
              </a:rPr>
              <a:t>, and </a:t>
            </a:r>
            <a:r>
              <a:rPr lang="en-US" sz="2000" dirty="0" smtClean="0">
                <a:latin typeface="Times New Roman" panose="02020603050405020304" pitchFamily="18" charset="0"/>
                <a:cs typeface="Times New Roman" panose="02020603050405020304" pitchFamily="18" charset="0"/>
              </a:rPr>
              <a:t>Players’ </a:t>
            </a:r>
            <a:r>
              <a:rPr lang="en-US" sz="2000" dirty="0">
                <a:latin typeface="Times New Roman" panose="02020603050405020304" pitchFamily="18" charset="0"/>
                <a:cs typeface="Times New Roman" panose="02020603050405020304" pitchFamily="18" charset="0"/>
              </a:rPr>
              <a:t>High </a:t>
            </a:r>
            <a:r>
              <a:rPr lang="en-US" sz="2000" dirty="0" smtClean="0">
                <a:latin typeface="Times New Roman" panose="02020603050405020304" pitchFamily="18" charset="0"/>
                <a:cs typeface="Times New Roman" panose="02020603050405020304" pitchFamily="18" charset="0"/>
              </a:rPr>
              <a:t>School</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74515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143000"/>
          </a:xfrm>
        </p:spPr>
        <p:txBody>
          <a:bodyPr/>
          <a:lstStyle/>
          <a:p>
            <a:r>
              <a:rPr lang="en-US" dirty="0" smtClean="0">
                <a:solidFill>
                  <a:srgbClr val="E8D802"/>
                </a:solidFill>
              </a:rPr>
              <a:t>Players Freshman Demographics</a:t>
            </a:r>
            <a:endParaRPr lang="en-US" dirty="0">
              <a:solidFill>
                <a:srgbClr val="E8D80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56588413"/>
              </p:ext>
            </p:extLst>
          </p:nvPr>
        </p:nvGraphicFramePr>
        <p:xfrm>
          <a:off x="685800" y="838200"/>
          <a:ext cx="7804482" cy="5864103"/>
        </p:xfrm>
        <a:graphic>
          <a:graphicData uri="http://schemas.openxmlformats.org/drawingml/2006/table">
            <a:tbl>
              <a:tblPr firstRow="1" bandRow="1">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effectLst>
                  <a:outerShdw blurRad="40000" dist="20000" dir="5400000" rotWithShape="0">
                    <a:srgbClr val="000000">
                      <a:alpha val="38000"/>
                    </a:srgbClr>
                  </a:outerShdw>
                </a:effectLst>
              </a:tblPr>
              <a:tblGrid>
                <a:gridCol w="3319713"/>
                <a:gridCol w="1359021"/>
                <a:gridCol w="1500669"/>
                <a:gridCol w="1067880"/>
                <a:gridCol w="557199"/>
              </a:tblGrid>
              <a:tr h="4512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ctr"/>
                      <a:r>
                        <a:rPr lang="en-US" sz="1600" b="0" u="none" strike="noStrike" dirty="0" smtClean="0">
                          <a:effectLst/>
                          <a:latin typeface="Times New Roman" panose="02020603050405020304" pitchFamily="18" charset="0"/>
                          <a:cs typeface="Times New Roman" panose="02020603050405020304" pitchFamily="18" charset="0"/>
                        </a:rPr>
                        <a:t>Table 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a:noFill/>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Active Players</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600" u="none" strike="noStrike" dirty="0" smtClean="0">
                          <a:effectLst/>
                          <a:latin typeface="Times New Roman" panose="02020603050405020304" pitchFamily="18" charset="0"/>
                          <a:cs typeface="Times New Roman" panose="02020603050405020304" pitchFamily="18" charset="0"/>
                        </a:rPr>
                        <a:t>Practice</a:t>
                      </a:r>
                      <a:r>
                        <a:rPr lang="en-US" sz="1600" u="none" strike="noStrike" baseline="0" dirty="0" smtClean="0">
                          <a:effectLst/>
                          <a:latin typeface="Times New Roman" panose="02020603050405020304" pitchFamily="18" charset="0"/>
                          <a:cs typeface="Times New Roman" panose="02020603050405020304" pitchFamily="18" charset="0"/>
                        </a:rPr>
                        <a:t> Squad</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600" u="none" strike="noStrike" dirty="0" smtClean="0">
                          <a:effectLst/>
                          <a:latin typeface="Times New Roman" panose="02020603050405020304" pitchFamily="18" charset="0"/>
                          <a:cs typeface="Times New Roman" panose="02020603050405020304" pitchFamily="18" charset="0"/>
                        </a:rPr>
                        <a:t>Former</a:t>
                      </a:r>
                      <a:r>
                        <a:rPr lang="en-US" sz="1600" u="none" strike="noStrike" baseline="0" dirty="0" smtClean="0">
                          <a:effectLst/>
                          <a:latin typeface="Times New Roman" panose="02020603050405020304" pitchFamily="18" charset="0"/>
                          <a:cs typeface="Times New Roman" panose="02020603050405020304" pitchFamily="18" charset="0"/>
                        </a:rPr>
                        <a:t> Players</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9525" cap="flat" cmpd="sng" algn="ctr">
                      <a:solidFill>
                        <a:srgbClr val="0000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r>
                        <a:rPr lang="en-US" sz="1600" u="none" strike="noStrike" dirty="0">
                          <a:effectLst/>
                          <a:latin typeface="Times New Roman" panose="02020603050405020304" pitchFamily="18" charset="0"/>
                          <a:cs typeface="Times New Roman" panose="02020603050405020304" pitchFamily="18" charset="0"/>
                        </a:rPr>
                        <a:t>Total</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000000"/>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Overall (n)</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166 (51.7%)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137 (42.7%)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18 (5.6%)</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solidFill>
                        <a:srgbClr val="FFFFFF"/>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321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25400" cap="flat" cmpd="sng" algn="ctr">
                      <a:no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White</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82 (51.25%)</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66 (41.25%)</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12 (7.5%)</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160</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Non-White</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84 (52.17%)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71 (44.11%)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 (3.72%)</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161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FFFFF"/>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b="0" i="0" u="none" strike="noStrike" dirty="0" smtClean="0">
                          <a:solidFill>
                            <a:schemeClr val="tx1"/>
                          </a:solidFill>
                          <a:effectLst/>
                          <a:latin typeface="Times New Roman" panose="02020603050405020304" pitchFamily="18" charset="0"/>
                          <a:cs typeface="Times New Roman" panose="02020603050405020304" pitchFamily="18" charset="0"/>
                        </a:rPr>
                        <a:t>Academic</a:t>
                      </a:r>
                      <a:r>
                        <a:rPr lang="en-US" sz="1600" b="0" i="0" u="none" strike="noStrike" baseline="0" dirty="0" smtClean="0">
                          <a:solidFill>
                            <a:schemeClr val="tx1"/>
                          </a:solidFill>
                          <a:effectLst/>
                          <a:latin typeface="Times New Roman" panose="02020603050405020304" pitchFamily="18" charset="0"/>
                          <a:cs typeface="Times New Roman" panose="02020603050405020304" pitchFamily="18" charset="0"/>
                        </a:rPr>
                        <a:t> Statistics</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Stayed at the University</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63 </a:t>
                      </a:r>
                      <a:r>
                        <a:rPr lang="en-US" sz="1600" u="none" strike="noStrike" dirty="0" smtClean="0">
                          <a:effectLst/>
                          <a:latin typeface="Times New Roman" panose="02020603050405020304" pitchFamily="18" charset="0"/>
                          <a:cs typeface="Times New Roman" panose="02020603050405020304" pitchFamily="18" charset="0"/>
                        </a:rPr>
                        <a:t>(53.8%)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36 </a:t>
                      </a:r>
                      <a:r>
                        <a:rPr lang="en-US" sz="1600" u="none" strike="noStrike" dirty="0" smtClean="0">
                          <a:effectLst/>
                          <a:latin typeface="Times New Roman" panose="02020603050405020304" pitchFamily="18" charset="0"/>
                          <a:cs typeface="Times New Roman" panose="02020603050405020304" pitchFamily="18" charset="0"/>
                        </a:rPr>
                        <a:t>(30.7%)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18 </a:t>
                      </a:r>
                      <a:r>
                        <a:rPr lang="en-US" sz="1600" u="none" strike="noStrike" dirty="0" smtClean="0">
                          <a:effectLst/>
                          <a:latin typeface="Times New Roman" panose="02020603050405020304" pitchFamily="18" charset="0"/>
                          <a:cs typeface="Times New Roman" panose="02020603050405020304" pitchFamily="18" charset="0"/>
                        </a:rPr>
                        <a:t>(15.3%)</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117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Left the University </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103 </a:t>
                      </a:r>
                      <a:r>
                        <a:rPr lang="en-US" sz="1600" u="none" strike="noStrike" dirty="0" smtClean="0">
                          <a:effectLst/>
                          <a:latin typeface="Times New Roman" panose="02020603050405020304" pitchFamily="18" charset="0"/>
                          <a:cs typeface="Times New Roman" panose="02020603050405020304" pitchFamily="18" charset="0"/>
                        </a:rPr>
                        <a:t>(50.4%)</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101 </a:t>
                      </a:r>
                      <a:r>
                        <a:rPr lang="en-US" sz="1600" u="none" strike="noStrike" dirty="0" smtClean="0">
                          <a:effectLst/>
                          <a:latin typeface="Times New Roman" panose="02020603050405020304" pitchFamily="18" charset="0"/>
                          <a:cs typeface="Times New Roman" panose="02020603050405020304" pitchFamily="18" charset="0"/>
                        </a:rPr>
                        <a:t>(49.5%)</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N/A</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204</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Higher HS GPA (&gt;2.98)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70 (46.9%)</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67 (44.9%)</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effectLst/>
                          <a:latin typeface="Times New Roman" panose="02020603050405020304" pitchFamily="18" charset="0"/>
                          <a:cs typeface="Times New Roman" panose="02020603050405020304" pitchFamily="18" charset="0"/>
                        </a:rPr>
                        <a:t>12 (8%)</a:t>
                      </a:r>
                      <a:endParaRPr lang="en-U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149</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Lower HS GPA (&lt;2.98)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77 (53.1%)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64 (44.1%)</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4 (2.7%)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145</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a:effectLst/>
                          <a:latin typeface="Times New Roman" panose="02020603050405020304" pitchFamily="18" charset="0"/>
                          <a:cs typeface="Times New Roman" panose="02020603050405020304" pitchFamily="18" charset="0"/>
                        </a:rPr>
                        <a:t>Major Decided</a:t>
                      </a:r>
                      <a:endParaRPr lang="en-U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effectLst/>
                          <a:latin typeface="Times New Roman" panose="02020603050405020304" pitchFamily="18" charset="0"/>
                          <a:cs typeface="Times New Roman" panose="02020603050405020304" pitchFamily="18" charset="0"/>
                        </a:rPr>
                        <a:t>96 (52.7%)</a:t>
                      </a:r>
                      <a:endParaRPr lang="en-U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76 (41.7%)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10 (5.4%)</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182</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Major Undecided</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70 (50.3%)</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61 (43.8%)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8 (5.7%)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effectLst/>
                          <a:latin typeface="Times New Roman" panose="02020603050405020304" pitchFamily="18" charset="0"/>
                          <a:cs typeface="Times New Roman" panose="02020603050405020304" pitchFamily="18" charset="0"/>
                        </a:rPr>
                        <a:t>139</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(&gt;15) </a:t>
                      </a:r>
                      <a:r>
                        <a:rPr lang="en-US" sz="1600" u="none" strike="noStrike" dirty="0" smtClean="0">
                          <a:effectLst/>
                          <a:latin typeface="Times New Roman" panose="02020603050405020304" pitchFamily="18" charset="0"/>
                          <a:cs typeface="Times New Roman" panose="02020603050405020304" pitchFamily="18" charset="0"/>
                        </a:rPr>
                        <a:t>Term Hours Attempted</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effectLst/>
                          <a:latin typeface="Times New Roman" panose="02020603050405020304" pitchFamily="18" charset="0"/>
                          <a:cs typeface="Times New Roman" panose="02020603050405020304" pitchFamily="18" charset="0"/>
                        </a:rPr>
                        <a:t>49 (59%)</a:t>
                      </a:r>
                      <a:endParaRPr lang="en-U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25 (30%)</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9 (10.8%)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smtClean="0">
                          <a:effectLst/>
                          <a:latin typeface="Times New Roman" panose="02020603050405020304" pitchFamily="18" charset="0"/>
                          <a:cs typeface="Times New Roman" panose="02020603050405020304" pitchFamily="18" charset="0"/>
                        </a:rPr>
                        <a:t>83*</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effectLst/>
                          <a:latin typeface="Times New Roman" panose="02020603050405020304" pitchFamily="18" charset="0"/>
                          <a:cs typeface="Times New Roman" panose="02020603050405020304" pitchFamily="18" charset="0"/>
                        </a:rPr>
                        <a:t>(&lt;15) </a:t>
                      </a:r>
                      <a:r>
                        <a:rPr lang="en-US" sz="1600" u="none" strike="noStrike" dirty="0" smtClean="0">
                          <a:effectLst/>
                          <a:latin typeface="Times New Roman" panose="02020603050405020304" pitchFamily="18" charset="0"/>
                          <a:cs typeface="Times New Roman" panose="02020603050405020304" pitchFamily="18" charset="0"/>
                        </a:rPr>
                        <a:t>Term Hours Attempted</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effectLst/>
                          <a:latin typeface="Times New Roman" panose="02020603050405020304" pitchFamily="18" charset="0"/>
                          <a:cs typeface="Times New Roman" panose="02020603050405020304" pitchFamily="18" charset="0"/>
                        </a:rPr>
                        <a:t>117 (49%)</a:t>
                      </a:r>
                      <a:endParaRPr lang="en-U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112 (47%)</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effectLst/>
                          <a:latin typeface="Times New Roman" panose="02020603050405020304" pitchFamily="18" charset="0"/>
                          <a:cs typeface="Times New Roman" panose="02020603050405020304" pitchFamily="18" charset="0"/>
                        </a:rPr>
                        <a:t>9 (3.78%)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smtClean="0">
                          <a:effectLst/>
                          <a:latin typeface="Times New Roman" panose="02020603050405020304" pitchFamily="18" charset="0"/>
                          <a:cs typeface="Times New Roman" panose="02020603050405020304" pitchFamily="18" charset="0"/>
                        </a:rPr>
                        <a:t>238*</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FDEF35"/>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b="0" i="0" u="none" strike="noStrike" dirty="0" smtClean="0">
                          <a:solidFill>
                            <a:schemeClr val="tx1"/>
                          </a:solidFill>
                          <a:effectLst/>
                          <a:latin typeface="Times New Roman" panose="02020603050405020304" pitchFamily="18" charset="0"/>
                          <a:cs typeface="Times New Roman" panose="02020603050405020304" pitchFamily="18" charset="0"/>
                        </a:rPr>
                        <a:t>Athletic</a:t>
                      </a:r>
                      <a:r>
                        <a:rPr lang="en-US" sz="1600" b="0" i="0" u="none" strike="noStrike" baseline="0" dirty="0" smtClean="0">
                          <a:solidFill>
                            <a:schemeClr val="tx1"/>
                          </a:solidFill>
                          <a:effectLst/>
                          <a:latin typeface="Times New Roman" panose="02020603050405020304" pitchFamily="18" charset="0"/>
                          <a:cs typeface="Times New Roman" panose="02020603050405020304" pitchFamily="18" charset="0"/>
                        </a:rPr>
                        <a:t> Statistics</a:t>
                      </a:r>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rgbClr val="000000"/>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solidFill>
                            <a:schemeClr val="bg1"/>
                          </a:solidFill>
                          <a:effectLst/>
                          <a:latin typeface="Times New Roman" panose="02020603050405020304" pitchFamily="18" charset="0"/>
                          <a:cs typeface="Times New Roman" panose="02020603050405020304" pitchFamily="18" charset="0"/>
                        </a:rPr>
                        <a:t>Entered </a:t>
                      </a:r>
                      <a:r>
                        <a:rPr lang="en-US" sz="1600" u="none" strike="noStrike" dirty="0" smtClean="0">
                          <a:solidFill>
                            <a:schemeClr val="bg1"/>
                          </a:solidFill>
                          <a:effectLst/>
                          <a:latin typeface="Times New Roman" panose="02020603050405020304" pitchFamily="18" charset="0"/>
                          <a:cs typeface="Times New Roman" panose="02020603050405020304" pitchFamily="18" charset="0"/>
                        </a:rPr>
                        <a:t>in </a:t>
                      </a:r>
                      <a:r>
                        <a:rPr lang="en-US" sz="1600" u="none" strike="noStrike" dirty="0">
                          <a:solidFill>
                            <a:schemeClr val="bg1"/>
                          </a:solidFill>
                          <a:effectLst/>
                          <a:latin typeface="Times New Roman" panose="02020603050405020304" pitchFamily="18" charset="0"/>
                          <a:cs typeface="Times New Roman" panose="02020603050405020304" pitchFamily="18" charset="0"/>
                        </a:rPr>
                        <a:t>Championship Year</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86 (43.2%)</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103 (51.7%)</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10 (5%)</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199</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smtClean="0">
                          <a:solidFill>
                            <a:schemeClr val="bg1"/>
                          </a:solidFill>
                          <a:effectLst/>
                          <a:latin typeface="Times New Roman" panose="02020603050405020304" pitchFamily="18" charset="0"/>
                          <a:cs typeface="Times New Roman" panose="02020603050405020304" pitchFamily="18" charset="0"/>
                        </a:rPr>
                        <a:t>Entered in non-Championship </a:t>
                      </a:r>
                      <a:r>
                        <a:rPr lang="en-US" sz="1600" u="none" strike="noStrike" dirty="0">
                          <a:solidFill>
                            <a:schemeClr val="bg1"/>
                          </a:solidFill>
                          <a:effectLst/>
                          <a:latin typeface="Times New Roman" panose="02020603050405020304" pitchFamily="18" charset="0"/>
                          <a:cs typeface="Times New Roman" panose="02020603050405020304" pitchFamily="18" charset="0"/>
                        </a:rPr>
                        <a:t>Year</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80 (65.5%)</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34 (27.8%)</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8 (6.5%)</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122</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solidFill>
                            <a:schemeClr val="bg1"/>
                          </a:solidFill>
                          <a:effectLst/>
                          <a:latin typeface="Times New Roman" panose="02020603050405020304" pitchFamily="18" charset="0"/>
                          <a:cs typeface="Times New Roman" panose="02020603050405020304" pitchFamily="18" charset="0"/>
                        </a:rPr>
                        <a:t>Distance from home (&gt;150 miles)</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solidFill>
                            <a:schemeClr val="bg1"/>
                          </a:solidFill>
                          <a:effectLst/>
                          <a:latin typeface="Times New Roman" panose="02020603050405020304" pitchFamily="18" charset="0"/>
                          <a:cs typeface="Times New Roman" panose="02020603050405020304" pitchFamily="18" charset="0"/>
                        </a:rPr>
                        <a:t>87 (55%)</a:t>
                      </a:r>
                      <a:endParaRPr lang="en-US" sz="16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67 (41.1%)</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9 (5.5%)</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163</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r>
              <a:tr h="320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a:solidFill>
                            <a:schemeClr val="bg1"/>
                          </a:solidFill>
                          <a:effectLst/>
                          <a:latin typeface="Times New Roman" panose="02020603050405020304" pitchFamily="18" charset="0"/>
                          <a:cs typeface="Times New Roman" panose="02020603050405020304" pitchFamily="18" charset="0"/>
                        </a:rPr>
                        <a:t>Distance from home (&lt;150 miles)</a:t>
                      </a:r>
                      <a:endParaRPr lang="en-US" sz="16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solidFill>
                            <a:schemeClr val="bg1"/>
                          </a:solidFill>
                          <a:effectLst/>
                          <a:latin typeface="Times New Roman" panose="02020603050405020304" pitchFamily="18" charset="0"/>
                          <a:cs typeface="Times New Roman" panose="02020603050405020304" pitchFamily="18" charset="0"/>
                        </a:rPr>
                        <a:t>79 (50%)</a:t>
                      </a:r>
                      <a:endParaRPr lang="en-US" sz="16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a:solidFill>
                            <a:schemeClr val="bg1"/>
                          </a:solidFill>
                          <a:effectLst/>
                          <a:latin typeface="Times New Roman" panose="02020603050405020304" pitchFamily="18" charset="0"/>
                          <a:cs typeface="Times New Roman" panose="02020603050405020304" pitchFamily="18" charset="0"/>
                        </a:rPr>
                        <a:t>70 (44.3%)</a:t>
                      </a:r>
                      <a:endParaRPr lang="en-US" sz="16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9 (5.6%)</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a:solidFill>
                            <a:schemeClr val="bg1"/>
                          </a:solidFill>
                          <a:effectLst/>
                          <a:latin typeface="Times New Roman" panose="02020603050405020304" pitchFamily="18" charset="0"/>
                          <a:cs typeface="Times New Roman" panose="02020603050405020304" pitchFamily="18" charset="0"/>
                        </a:rPr>
                        <a:t>158</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r>
              <a:tr h="2299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600" u="none" strike="noStrike" dirty="0">
                          <a:solidFill>
                            <a:schemeClr val="bg1"/>
                          </a:solidFill>
                          <a:effectLst/>
                          <a:latin typeface="Times New Roman" panose="02020603050405020304" pitchFamily="18" charset="0"/>
                          <a:cs typeface="Times New Roman" panose="02020603050405020304" pitchFamily="18" charset="0"/>
                        </a:rPr>
                        <a:t>First Generation</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smtClean="0">
                          <a:solidFill>
                            <a:schemeClr val="bg1"/>
                          </a:solidFill>
                          <a:effectLst/>
                          <a:latin typeface="Times New Roman" panose="02020603050405020304" pitchFamily="18" charset="0"/>
                          <a:cs typeface="Times New Roman" panose="02020603050405020304" pitchFamily="18" charset="0"/>
                        </a:rPr>
                        <a:t>61 (45.1%)</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smtClean="0">
                          <a:solidFill>
                            <a:schemeClr val="bg1"/>
                          </a:solidFill>
                          <a:effectLst/>
                          <a:latin typeface="Times New Roman" panose="02020603050405020304" pitchFamily="18" charset="0"/>
                          <a:cs typeface="Times New Roman" panose="02020603050405020304" pitchFamily="18" charset="0"/>
                        </a:rPr>
                        <a:t>70 (51.8%)</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600" u="none" strike="noStrike" dirty="0" smtClean="0">
                          <a:solidFill>
                            <a:schemeClr val="bg1"/>
                          </a:solidFill>
                          <a:effectLst/>
                          <a:latin typeface="Times New Roman" panose="02020603050405020304" pitchFamily="18" charset="0"/>
                          <a:cs typeface="Times New Roman" panose="02020603050405020304" pitchFamily="18" charset="0"/>
                        </a:rPr>
                        <a:t>4 (2.3%)</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600" u="none" strike="noStrike" dirty="0" smtClean="0">
                          <a:solidFill>
                            <a:schemeClr val="bg1"/>
                          </a:solidFill>
                          <a:effectLst/>
                          <a:latin typeface="Times New Roman" panose="02020603050405020304" pitchFamily="18" charset="0"/>
                          <a:cs typeface="Times New Roman" panose="02020603050405020304" pitchFamily="18" charset="0"/>
                        </a:rPr>
                        <a:t>135</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000000">
                          <a:shade val="95000"/>
                          <a:satMod val="105000"/>
                        </a:srgbClr>
                      </a:solidFill>
                      <a:prstDash val="solid"/>
                    </a:lnL>
                    <a:lnR w="9525" cap="flat" cmpd="sng" algn="ctr">
                      <a:solidFill>
                        <a:srgbClr val="000000">
                          <a:shade val="95000"/>
                          <a:satMod val="105000"/>
                        </a:srgbClr>
                      </a:solidFill>
                      <a:prstDash val="solid"/>
                    </a:lnR>
                    <a:lnT w="9525" cap="flat" cmpd="sng" algn="ctr">
                      <a:solidFill>
                        <a:srgbClr val="000000">
                          <a:shade val="95000"/>
                          <a:satMod val="105000"/>
                        </a:srgbClr>
                      </a:solidFill>
                      <a:prstDash val="solid"/>
                    </a:lnT>
                    <a:lnB w="9525" cap="flat" cmpd="sng" algn="ctr">
                      <a:solidFill>
                        <a:srgbClr val="000000">
                          <a:shade val="95000"/>
                          <a:satMod val="105000"/>
                        </a:srgbClr>
                      </a:solidFill>
                      <a:prstDash val="soli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extLst>
      <p:ext uri="{BB962C8B-B14F-4D97-AF65-F5344CB8AC3E}">
        <p14:creationId xmlns:p14="http://schemas.microsoft.com/office/powerpoint/2010/main" val="215861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lstStyle/>
          <a:p>
            <a:r>
              <a:rPr lang="en-US" dirty="0" smtClean="0">
                <a:solidFill>
                  <a:srgbClr val="E8D802"/>
                </a:solidFill>
              </a:rPr>
              <a:t>Goals of the Study</a:t>
            </a:r>
            <a:endParaRPr lang="en-US" dirty="0">
              <a:solidFill>
                <a:srgbClr val="E8D802"/>
              </a:solidFill>
            </a:endParaRPr>
          </a:p>
        </p:txBody>
      </p:sp>
      <p:sp>
        <p:nvSpPr>
          <p:cNvPr id="3" name="Content Placeholder 2"/>
          <p:cNvSpPr>
            <a:spLocks noGrp="1"/>
          </p:cNvSpPr>
          <p:nvPr>
            <p:ph sz="quarter" idx="13"/>
          </p:nvPr>
        </p:nvSpPr>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A TLU Summer Research Grant provided funding to analyze existing data on football player retention.</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goal was to come up with a retention plan the met three criteria:</a:t>
            </a:r>
          </a:p>
          <a:p>
            <a:pPr lvl="1">
              <a:buAutoNum type="arabicPeriod"/>
            </a:pPr>
            <a:r>
              <a:rPr lang="en-US" sz="2000" dirty="0" smtClean="0">
                <a:latin typeface="Times New Roman" panose="02020603050405020304" pitchFamily="18" charset="0"/>
                <a:cs typeface="Times New Roman" panose="02020603050405020304" pitchFamily="18" charset="0"/>
              </a:rPr>
              <a:t>No additional cost to the University</a:t>
            </a:r>
          </a:p>
          <a:p>
            <a:pPr lvl="1">
              <a:buAutoNum type="arabicPeriod"/>
            </a:pPr>
            <a:r>
              <a:rPr lang="en-US" sz="2000" dirty="0" smtClean="0">
                <a:latin typeface="Times New Roman" panose="02020603050405020304" pitchFamily="18" charset="0"/>
                <a:cs typeface="Times New Roman" panose="02020603050405020304" pitchFamily="18" charset="0"/>
              </a:rPr>
              <a:t>The Faculty and Student Life would support the plan</a:t>
            </a:r>
          </a:p>
          <a:p>
            <a:pPr lvl="1">
              <a:buAutoNum type="arabicPeriod"/>
            </a:pPr>
            <a:r>
              <a:rPr lang="en-US" sz="2000" dirty="0" smtClean="0">
                <a:latin typeface="Times New Roman" panose="02020603050405020304" pitchFamily="18" charset="0"/>
                <a:cs typeface="Times New Roman" panose="02020603050405020304" pitchFamily="18" charset="0"/>
              </a:rPr>
              <a:t>The football coaches and players will support the plan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63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0"/>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0"/>
            <a:ext cx="7924800" cy="1143000"/>
          </a:xfrm>
        </p:spPr>
        <p:txBody>
          <a:bodyPr/>
          <a:lstStyle/>
          <a:p>
            <a:r>
              <a:rPr lang="en-US" dirty="0" smtClean="0">
                <a:solidFill>
                  <a:srgbClr val="E8D802"/>
                </a:solidFill>
              </a:rPr>
              <a:t>Regression predicting Retention</a:t>
            </a:r>
            <a:endParaRPr lang="en-US" dirty="0">
              <a:solidFill>
                <a:srgbClr val="E8D80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295400"/>
                <a:ext cx="8458200" cy="533400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Step Wise Regression revealed one significant fall to spring predictor:</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Major: F(1, 210) =152.224; p&lt;.05,</a:t>
                </a:r>
                <a:r>
                  <a:rPr lang="en-US" sz="2000" dirty="0">
                    <a:solidFill>
                      <a:srgbClr val="FFFFFF"/>
                    </a:solidFill>
                    <a:cs typeface="Times New Roman" panose="02020603050405020304" pitchFamily="18" charset="0"/>
                  </a:rPr>
                  <a:t>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=.412 </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Step-Wise </a:t>
                </a:r>
                <a:r>
                  <a:rPr lang="en-US" sz="2000" dirty="0">
                    <a:latin typeface="Times New Roman" panose="02020603050405020304" pitchFamily="18" charset="0"/>
                    <a:cs typeface="Times New Roman" panose="02020603050405020304" pitchFamily="18" charset="0"/>
                  </a:rPr>
                  <a:t>Regression showed four significant fall to fall predictors: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Major</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(1, 210) = 156.176</a:t>
                </a:r>
                <a:r>
                  <a:rPr lang="en-US" sz="2000" dirty="0" smtClean="0">
                    <a:latin typeface="Times New Roman" panose="02020603050405020304" pitchFamily="18" charset="0"/>
                    <a:cs typeface="Times New Roman" panose="02020603050405020304" pitchFamily="18" charset="0"/>
                  </a:rPr>
                  <a:t>; p&lt;.05, </a:t>
                </a:r>
                <a14:m>
                  <m:oMath xmlns:m="http://schemas.openxmlformats.org/officeDocument/2006/math">
                    <m:sSup>
                      <m:sSupPr>
                        <m:ctrlPr>
                          <a:rPr lang="en-US" sz="2000" i="1" dirty="0" smtClean="0">
                            <a:latin typeface="Cambria Math"/>
                            <a:cs typeface="Times New Roman" panose="02020603050405020304" pitchFamily="18" charset="0"/>
                          </a:rPr>
                        </m:ctrlPr>
                      </m:sSupPr>
                      <m:e>
                        <m:r>
                          <a:rPr lang="en-US" sz="2000" b="0" i="1" dirty="0" smtClean="0">
                            <a:latin typeface="Cambria Math"/>
                            <a:cs typeface="Times New Roman" panose="02020603050405020304" pitchFamily="18" charset="0"/>
                          </a:rPr>
                          <m:t>𝑛</m:t>
                        </m:r>
                      </m:e>
                      <m:sup>
                        <m:r>
                          <a:rPr lang="en-US" sz="2000" i="1" dirty="0" smtClean="0">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=.426</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Initial </a:t>
                </a:r>
                <a:r>
                  <a:rPr lang="en-US" sz="2000" dirty="0">
                    <a:latin typeface="Times New Roman" panose="02020603050405020304" pitchFamily="18" charset="0"/>
                    <a:cs typeface="Times New Roman" panose="02020603050405020304" pitchFamily="18" charset="0"/>
                  </a:rPr>
                  <a:t>Player </a:t>
                </a:r>
                <a:r>
                  <a:rPr lang="en-US" sz="2000" dirty="0" smtClean="0">
                    <a:latin typeface="Times New Roman" panose="02020603050405020304" pitchFamily="18" charset="0"/>
                    <a:cs typeface="Times New Roman" panose="02020603050405020304" pitchFamily="18" charset="0"/>
                  </a:rPr>
                  <a:t>Status</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(2, 209) = 88.448</a:t>
                </a:r>
                <a:r>
                  <a:rPr lang="en-US" sz="2000" dirty="0" smtClean="0">
                    <a:latin typeface="Times New Roman" panose="02020603050405020304" pitchFamily="18" charset="0"/>
                    <a:cs typeface="Times New Roman" panose="02020603050405020304" pitchFamily="18" charset="0"/>
                  </a:rPr>
                  <a:t>; p&lt;.05,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=.314</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High </a:t>
                </a:r>
                <a:r>
                  <a:rPr lang="en-US" sz="2000" dirty="0">
                    <a:latin typeface="Times New Roman" panose="02020603050405020304" pitchFamily="18" charset="0"/>
                    <a:cs typeface="Times New Roman" panose="02020603050405020304" pitchFamily="18" charset="0"/>
                  </a:rPr>
                  <a:t>School GPA: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(4, 207)= 51.711; </a:t>
                </a:r>
                <a:r>
                  <a:rPr lang="en-US" sz="2000" dirty="0" smtClean="0">
                    <a:latin typeface="Times New Roman" panose="02020603050405020304" pitchFamily="18" charset="0"/>
                    <a:cs typeface="Times New Roman" panose="02020603050405020304" pitchFamily="18" charset="0"/>
                  </a:rPr>
                  <a:t>p&lt;.05,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=.499</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TLU </a:t>
                </a: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ootball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uccess</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(3,208)= 64.788</a:t>
                </a:r>
                <a:r>
                  <a:rPr lang="en-US" sz="2000" dirty="0" smtClean="0">
                    <a:latin typeface="Times New Roman" panose="02020603050405020304" pitchFamily="18" charset="0"/>
                    <a:cs typeface="Times New Roman" panose="02020603050405020304" pitchFamily="18" charset="0"/>
                  </a:rPr>
                  <a:t>; p&lt;.05,  </a:t>
                </a:r>
                <a14:m>
                  <m:oMath xmlns:m="http://schemas.openxmlformats.org/officeDocument/2006/math">
                    <m:sSup>
                      <m:sSupPr>
                        <m:ctrlPr>
                          <a:rPr lang="en-US" sz="2000" i="1" dirty="0">
                            <a:solidFill>
                              <a:srgbClr val="FFFFFF"/>
                            </a:solidFill>
                            <a:latin typeface="Cambria Math"/>
                            <a:cs typeface="Times New Roman" panose="02020603050405020304" pitchFamily="18" charset="0"/>
                          </a:rPr>
                        </m:ctrlPr>
                      </m:sSupPr>
                      <m:e>
                        <m:r>
                          <a:rPr lang="en-US" sz="2000" i="1" dirty="0">
                            <a:solidFill>
                              <a:srgbClr val="FFFFFF"/>
                            </a:solidFill>
                            <a:latin typeface="Cambria Math"/>
                            <a:cs typeface="Times New Roman" panose="02020603050405020304" pitchFamily="18" charset="0"/>
                          </a:rPr>
                          <m:t>𝑛</m:t>
                        </m:r>
                      </m:e>
                      <m:sup>
                        <m:r>
                          <a:rPr lang="en-US" sz="2000" i="1" dirty="0">
                            <a:solidFill>
                              <a:srgbClr val="FFFFFF"/>
                            </a:solidFill>
                            <a:latin typeface="Cambria Math"/>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483</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Two, 2x2x2 </a:t>
                </a:r>
                <a:r>
                  <a:rPr lang="en-US" sz="2000" dirty="0">
                    <a:latin typeface="Times New Roman" panose="02020603050405020304" pitchFamily="18" charset="0"/>
                    <a:cs typeface="Times New Roman" panose="02020603050405020304" pitchFamily="18" charset="0"/>
                  </a:rPr>
                  <a:t>ANOVAs were run with Academic Major (Decided vs Undecided), Initial Player Status (Active vs Practice S</a:t>
                </a:r>
                <a:r>
                  <a:rPr lang="en-US" sz="2000" dirty="0" smtClean="0">
                    <a:latin typeface="Times New Roman" panose="02020603050405020304" pitchFamily="18" charset="0"/>
                    <a:cs typeface="Times New Roman" panose="02020603050405020304" pitchFamily="18" charset="0"/>
                  </a:rPr>
                  <a:t>quad), Academic </a:t>
                </a:r>
                <a:r>
                  <a:rPr lang="en-US" sz="2000" dirty="0">
                    <a:latin typeface="Times New Roman" panose="02020603050405020304" pitchFamily="18" charset="0"/>
                    <a:cs typeface="Times New Roman" panose="02020603050405020304" pitchFamily="18" charset="0"/>
                  </a:rPr>
                  <a:t>Preparedness (median split of High School GPA (HPA vs </a:t>
                </a:r>
                <a:r>
                  <a:rPr lang="en-US" sz="2000" dirty="0" smtClean="0">
                    <a:latin typeface="Times New Roman" panose="02020603050405020304" pitchFamily="18" charset="0"/>
                    <a:cs typeface="Times New Roman" panose="02020603050405020304" pitchFamily="18" charset="0"/>
                  </a:rPr>
                  <a:t>LPA) as </a:t>
                </a:r>
                <a:r>
                  <a:rPr lang="en-US" sz="2000" dirty="0">
                    <a:latin typeface="Times New Roman" panose="02020603050405020304" pitchFamily="18" charset="0"/>
                    <a:cs typeface="Times New Roman" panose="02020603050405020304" pitchFamily="18" charset="0"/>
                  </a:rPr>
                  <a:t>independent variables (IV’s).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295400"/>
                <a:ext cx="8458200" cy="5334000"/>
              </a:xfrm>
              <a:blipFill rotWithShape="1">
                <a:blip r:embed="rId4"/>
                <a:stretch>
                  <a:fillRect l="-720" t="-571" r="-1225" b="-1143"/>
                </a:stretch>
              </a:blipFill>
            </p:spPr>
            <p:txBody>
              <a:bodyPr/>
              <a:lstStyle/>
              <a:p>
                <a:r>
                  <a:rPr lang="en-US">
                    <a:noFill/>
                  </a:rPr>
                  <a:t> </a:t>
                </a:r>
              </a:p>
            </p:txBody>
          </p:sp>
        </mc:Fallback>
      </mc:AlternateContent>
    </p:spTree>
    <p:extLst>
      <p:ext uri="{BB962C8B-B14F-4D97-AF65-F5344CB8AC3E}">
        <p14:creationId xmlns:p14="http://schemas.microsoft.com/office/powerpoint/2010/main" val="1072455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680</TotalTime>
  <Words>1571</Words>
  <Application>Microsoft Office PowerPoint</Application>
  <PresentationFormat>On-screen Show (4:3)</PresentationFormat>
  <Paragraphs>276</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Horizon</vt:lpstr>
      <vt:lpstr>Time to Huddle Up: Keeping Football Players in College</vt:lpstr>
      <vt:lpstr>Universities need better football player Retention </vt:lpstr>
      <vt:lpstr>Introduction to Division 3 Football</vt:lpstr>
      <vt:lpstr>Lifetime Impacts on the Players</vt:lpstr>
      <vt:lpstr>Method: Participants</vt:lpstr>
      <vt:lpstr>How the information was gathered</vt:lpstr>
      <vt:lpstr>Players Freshman Demographics</vt:lpstr>
      <vt:lpstr>Goals of the Study</vt:lpstr>
      <vt:lpstr>Regression predicting Retention</vt:lpstr>
      <vt:lpstr>Freshman Fall to spring retention</vt:lpstr>
      <vt:lpstr>Freshman Fall to Fall retention</vt:lpstr>
      <vt:lpstr>Freshman football players cant take a full load?</vt:lpstr>
      <vt:lpstr>The Plan (to be instituted fall of 2017)</vt:lpstr>
      <vt:lpstr>References</vt:lpstr>
      <vt:lpstr>Acknowledgments</vt:lpstr>
      <vt:lpstr>Questions?</vt:lpstr>
    </vt:vector>
  </TitlesOfParts>
  <Company>Texas Lutheran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Huddle Up: Keeping Football Players in College</dc:title>
  <dc:creator>Sean A. Bogle</dc:creator>
  <cp:lastModifiedBy>Jean Constable</cp:lastModifiedBy>
  <cp:revision>69</cp:revision>
  <dcterms:created xsi:type="dcterms:W3CDTF">2016-11-09T20:01:28Z</dcterms:created>
  <dcterms:modified xsi:type="dcterms:W3CDTF">2017-05-03T16:49:34Z</dcterms:modified>
</cp:coreProperties>
</file>